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44"/>
  </p:notesMasterIdLst>
  <p:handoutMasterIdLst>
    <p:handoutMasterId r:id="rId45"/>
  </p:handoutMasterIdLst>
  <p:sldIdLst>
    <p:sldId id="412" r:id="rId5"/>
    <p:sldId id="394" r:id="rId6"/>
    <p:sldId id="344" r:id="rId7"/>
    <p:sldId id="408" r:id="rId8"/>
    <p:sldId id="404" r:id="rId9"/>
    <p:sldId id="396" r:id="rId10"/>
    <p:sldId id="407" r:id="rId11"/>
    <p:sldId id="413" r:id="rId12"/>
    <p:sldId id="418" r:id="rId13"/>
    <p:sldId id="437" r:id="rId14"/>
    <p:sldId id="419" r:id="rId15"/>
    <p:sldId id="420" r:id="rId16"/>
    <p:sldId id="421" r:id="rId17"/>
    <p:sldId id="424" r:id="rId18"/>
    <p:sldId id="422" r:id="rId19"/>
    <p:sldId id="429" r:id="rId20"/>
    <p:sldId id="426" r:id="rId21"/>
    <p:sldId id="427" r:id="rId22"/>
    <p:sldId id="428" r:id="rId23"/>
    <p:sldId id="430" r:id="rId24"/>
    <p:sldId id="463" r:id="rId25"/>
    <p:sldId id="464" r:id="rId26"/>
    <p:sldId id="467" r:id="rId27"/>
    <p:sldId id="468" r:id="rId28"/>
    <p:sldId id="469" r:id="rId29"/>
    <p:sldId id="471" r:id="rId30"/>
    <p:sldId id="474" r:id="rId31"/>
    <p:sldId id="475" r:id="rId32"/>
    <p:sldId id="476" r:id="rId33"/>
    <p:sldId id="477" r:id="rId34"/>
    <p:sldId id="487" r:id="rId35"/>
    <p:sldId id="483" r:id="rId36"/>
    <p:sldId id="484" r:id="rId37"/>
    <p:sldId id="485" r:id="rId38"/>
    <p:sldId id="436" r:id="rId39"/>
    <p:sldId id="434" r:id="rId40"/>
    <p:sldId id="435" r:id="rId41"/>
    <p:sldId id="438" r:id="rId42"/>
    <p:sldId id="390" r:id="rId4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7" pos="3840" userDrawn="1">
          <p15:clr>
            <a:srgbClr val="A4A3A4"/>
          </p15:clr>
        </p15:guide>
        <p15:guide id="8" orient="horz" pos="216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78B"/>
    <a:srgbClr val="FFFFFF"/>
    <a:srgbClr val="00A3E2"/>
    <a:srgbClr val="0AC3E8"/>
    <a:srgbClr val="E06214"/>
    <a:srgbClr val="0086BC"/>
    <a:srgbClr val="F8F8F8"/>
    <a:srgbClr val="D3D3D3"/>
    <a:srgbClr val="3F3F3F"/>
    <a:srgbClr val="044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6" autoAdjust="0"/>
    <p:restoredTop sz="82208" autoAdjust="0"/>
  </p:normalViewPr>
  <p:slideViewPr>
    <p:cSldViewPr snapToObjects="1" showGuides="1">
      <p:cViewPr>
        <p:scale>
          <a:sx n="100" d="100"/>
          <a:sy n="100" d="100"/>
        </p:scale>
        <p:origin x="-80" y="-96"/>
      </p:cViewPr>
      <p:guideLst>
        <p:guide orient="horz" pos="2160"/>
        <p:guide pos="3840"/>
      </p:guideLst>
    </p:cSldViewPr>
  </p:slideViewPr>
  <p:outlineViewPr>
    <p:cViewPr>
      <p:scale>
        <a:sx n="33" d="100"/>
        <a:sy n="33" d="100"/>
      </p:scale>
      <p:origin x="0" y="-1747"/>
    </p:cViewPr>
  </p:outlineViewPr>
  <p:notesTextViewPr>
    <p:cViewPr>
      <p:scale>
        <a:sx n="3" d="2"/>
        <a:sy n="3" d="2"/>
      </p:scale>
      <p:origin x="0" y="0"/>
    </p:cViewPr>
  </p:notesTextViewPr>
  <p:sorterViewPr>
    <p:cViewPr>
      <p:scale>
        <a:sx n="95" d="100"/>
        <a:sy n="95" d="100"/>
      </p:scale>
      <p:origin x="0" y="1728"/>
    </p:cViewPr>
  </p:sorterViewPr>
  <p:notesViewPr>
    <p:cSldViewPr snapToObjects="1" showGuides="1">
      <p:cViewPr varScale="1">
        <p:scale>
          <a:sx n="87" d="100"/>
          <a:sy n="87" d="100"/>
        </p:scale>
        <p:origin x="4166" y="82"/>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13251194333514"/>
          <c:y val="0.208536291106546"/>
          <c:w val="0.468802478954078"/>
          <c:h val="0.673837238570726"/>
        </c:manualLayout>
      </c:layout>
      <c:pieChart>
        <c:varyColors val="1"/>
        <c:ser>
          <c:idx val="0"/>
          <c:order val="0"/>
          <c:tx>
            <c:strRef>
              <c:f>Sheet1!$B$1</c:f>
              <c:strCache>
                <c:ptCount val="1"/>
                <c:pt idx="0">
                  <c:v>Net sales</c:v>
                </c:pt>
              </c:strCache>
            </c:strRef>
          </c:tx>
          <c:spPr>
            <a:solidFill>
              <a:srgbClr val="0086BC"/>
            </a:solidFill>
            <a:ln>
              <a:solidFill>
                <a:schemeClr val="bg1"/>
              </a:solidFill>
            </a:ln>
            <a:effectLst>
              <a:outerShdw blurRad="76200" dir="18900000" sy="23000" kx="-1200000" algn="bl" rotWithShape="0">
                <a:prstClr val="black">
                  <a:alpha val="20000"/>
                </a:prstClr>
              </a:outerShdw>
            </a:effectLst>
            <a:scene3d>
              <a:camera prst="orthographicFront"/>
              <a:lightRig rig="threePt" dir="t"/>
            </a:scene3d>
            <a:sp3d>
              <a:bevelT/>
            </a:sp3d>
          </c:spPr>
          <c:dPt>
            <c:idx val="0"/>
            <c:bubble3D val="0"/>
            <c:spPr>
              <a:solidFill>
                <a:schemeClr val="accent1"/>
              </a:solidFill>
              <a:ln>
                <a:solidFill>
                  <a:schemeClr val="bg1"/>
                </a:solidFill>
              </a:ln>
              <a:effectLst>
                <a:outerShdw blurRad="76200" dir="18900000" sy="23000" kx="-1200000" algn="bl" rotWithShape="0">
                  <a:prstClr val="black">
                    <a:alpha val="20000"/>
                  </a:prstClr>
                </a:outerShdw>
              </a:effectLst>
              <a:scene3d>
                <a:camera prst="orthographicFront"/>
                <a:lightRig rig="threePt" dir="t"/>
              </a:scene3d>
              <a:sp3d>
                <a:bevelT/>
              </a:sp3d>
            </c:spPr>
          </c:dPt>
          <c:dPt>
            <c:idx val="1"/>
            <c:bubble3D val="0"/>
            <c:spPr>
              <a:solidFill>
                <a:schemeClr val="accent1">
                  <a:lumMod val="60000"/>
                  <a:lumOff val="40000"/>
                </a:schemeClr>
              </a:solidFill>
              <a:ln>
                <a:solidFill>
                  <a:schemeClr val="bg1"/>
                </a:solidFill>
              </a:ln>
              <a:effectLst>
                <a:outerShdw blurRad="76200" dir="18900000" sy="23000" kx="-1200000" algn="bl" rotWithShape="0">
                  <a:prstClr val="black">
                    <a:alpha val="20000"/>
                  </a:prstClr>
                </a:outerShdw>
              </a:effectLst>
              <a:scene3d>
                <a:camera prst="orthographicFront"/>
                <a:lightRig rig="threePt" dir="t"/>
              </a:scene3d>
              <a:sp3d>
                <a:bevelT/>
              </a:sp3d>
            </c:spPr>
          </c:dPt>
          <c:dPt>
            <c:idx val="2"/>
            <c:bubble3D val="0"/>
            <c:spPr>
              <a:solidFill>
                <a:schemeClr val="accent1"/>
              </a:solidFill>
              <a:ln>
                <a:solidFill>
                  <a:schemeClr val="bg1"/>
                </a:solidFill>
              </a:ln>
              <a:effectLst>
                <a:outerShdw blurRad="76200" dir="18900000" sy="23000" kx="-1200000" algn="bl" rotWithShape="0">
                  <a:prstClr val="black">
                    <a:alpha val="20000"/>
                  </a:prstClr>
                </a:outerShdw>
              </a:effectLst>
              <a:scene3d>
                <a:camera prst="orthographicFront"/>
                <a:lightRig rig="threePt" dir="t"/>
              </a:scene3d>
              <a:sp3d>
                <a:bevelT/>
              </a:sp3d>
            </c:spPr>
          </c:dPt>
          <c:dPt>
            <c:idx val="3"/>
            <c:bubble3D val="0"/>
            <c:spPr>
              <a:solidFill>
                <a:schemeClr val="accent1">
                  <a:lumMod val="60000"/>
                  <a:lumOff val="40000"/>
                </a:schemeClr>
              </a:solidFill>
              <a:ln>
                <a:solidFill>
                  <a:schemeClr val="bg1"/>
                </a:solidFill>
              </a:ln>
              <a:effectLst>
                <a:outerShdw blurRad="76200" dir="18900000" sy="23000" kx="-1200000" algn="bl" rotWithShape="0">
                  <a:prstClr val="black">
                    <a:alpha val="20000"/>
                  </a:prstClr>
                </a:outerShdw>
              </a:effectLst>
              <a:scene3d>
                <a:camera prst="orthographicFront"/>
                <a:lightRig rig="threePt" dir="t"/>
              </a:scene3d>
              <a:sp3d>
                <a:bevelT/>
              </a:sp3d>
            </c:spPr>
          </c:dPt>
          <c:cat>
            <c:strRef>
              <c:f>Sheet1!$A$2:$A$5</c:f>
              <c:strCache>
                <c:ptCount val="4"/>
                <c:pt idx="0">
                  <c:v>Oncology</c:v>
                </c:pt>
                <c:pt idx="1">
                  <c:v>Software</c:v>
                </c:pt>
                <c:pt idx="2">
                  <c:v>Neuro</c:v>
                </c:pt>
                <c:pt idx="3">
                  <c:v>Brachy</c:v>
                </c:pt>
              </c:strCache>
            </c:strRef>
          </c:cat>
          <c:val>
            <c:numRef>
              <c:f>Sheet1!$B$2:$B$5</c:f>
              <c:numCache>
                <c:formatCode>General</c:formatCode>
                <c:ptCount val="4"/>
                <c:pt idx="0">
                  <c:v>0.55</c:v>
                </c:pt>
                <c:pt idx="1">
                  <c:v>0.2</c:v>
                </c:pt>
                <c:pt idx="2">
                  <c:v>0.15</c:v>
                </c:pt>
                <c:pt idx="3">
                  <c:v>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1.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sz="1100" i="1">
              <a:solidFill>
                <a:schemeClr val="tx2">
                  <a:lumMod val="60000"/>
                  <a:lumOff val="40000"/>
                </a:schemeClr>
              </a:solidFill>
            </a:endParaRPr>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A97C5CB-67E0-4553-B20F-34D0CFC96E22}" type="datetime4">
              <a:rPr lang="en-US" sz="1100" i="1" smtClean="0">
                <a:solidFill>
                  <a:schemeClr val="tx2">
                    <a:lumMod val="60000"/>
                    <a:lumOff val="40000"/>
                  </a:schemeClr>
                </a:solidFill>
              </a:rPr>
              <a:t>September 2, 2015</a:t>
            </a:fld>
            <a:endParaRPr lang="sv-SE" sz="1100" i="1" dirty="0">
              <a:solidFill>
                <a:schemeClr val="tx2">
                  <a:lumMod val="60000"/>
                  <a:lumOff val="40000"/>
                </a:schemeClr>
              </a:solidFill>
            </a:endParaRPr>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sz="1100" i="1">
              <a:solidFill>
                <a:schemeClr val="tx2">
                  <a:lumMod val="60000"/>
                  <a:lumOff val="40000"/>
                </a:schemeClr>
              </a:solidFill>
            </a:endParaRPr>
          </a:p>
        </p:txBody>
      </p:sp>
      <p:sp>
        <p:nvSpPr>
          <p:cNvPr id="5" name="Platshållare för bildnummer 4"/>
          <p:cNvSpPr>
            <a:spLocks noGrp="1"/>
          </p:cNvSpPr>
          <p:nvPr>
            <p:ph type="sldNum" sz="quarter" idx="3"/>
          </p:nvPr>
        </p:nvSpPr>
        <p:spPr>
          <a:xfrm>
            <a:off x="3045553" y="9432198"/>
            <a:ext cx="706570" cy="498055"/>
          </a:xfrm>
          <a:prstGeom prst="rect">
            <a:avLst/>
          </a:prstGeom>
        </p:spPr>
        <p:txBody>
          <a:bodyPr vert="horz" lIns="91440" tIns="45720" rIns="91440" bIns="45720" rtlCol="0" anchor="b"/>
          <a:lstStyle>
            <a:lvl1pPr algn="r">
              <a:defRPr sz="1200"/>
            </a:lvl1pPr>
          </a:lstStyle>
          <a:p>
            <a:pPr algn="ctr"/>
            <a:fld id="{5DE8AF32-E0C3-4BC2-ABD9-DCD00BA1B99A}" type="slidenum">
              <a:rPr lang="sv-SE" sz="1100" i="1" smtClean="0">
                <a:solidFill>
                  <a:schemeClr val="tx2">
                    <a:lumMod val="60000"/>
                    <a:lumOff val="40000"/>
                  </a:schemeClr>
                </a:solidFill>
              </a:rPr>
              <a:pPr algn="ctr"/>
              <a:t>‹#›</a:t>
            </a:fld>
            <a:endParaRPr lang="sv-SE" sz="1100" i="1" dirty="0">
              <a:solidFill>
                <a:schemeClr val="tx2">
                  <a:lumMod val="60000"/>
                  <a:lumOff val="40000"/>
                </a:schemeClr>
              </a:solidFill>
            </a:endParaRPr>
          </a:p>
        </p:txBody>
      </p:sp>
      <p:pic>
        <p:nvPicPr>
          <p:cNvPr id="6" name="Picture 10" descr="Elekta-CORP-logo_RGB_horz"/>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35539" y="9437200"/>
            <a:ext cx="854429" cy="34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38359"/>
      </p:ext>
    </p:extLst>
  </p:cSld>
  <p:clrMap bg1="lt1" tx1="dk1" bg2="lt2" tx2="dk2" accent1="accent1" accent2="accent2" accent3="accent3" accent4="accent4" accent5="accent5" accent6="accent6" hlink="hlink" folHlink="folHlink"/>
  <p:hf hdr="0" ftr="0" dt="0"/>
  <p:extLst mod="1">
    <p:ext uri="{56416CCD-93CA-4268-BC5B-53C4BB910035}">
      <p15:sldGuideLst xmlns=""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1.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100" i="1">
                <a:solidFill>
                  <a:schemeClr val="tx2">
                    <a:lumMod val="60000"/>
                    <a:lumOff val="40000"/>
                  </a:schemeClr>
                </a:solidFill>
              </a:defRPr>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100" i="1">
                <a:solidFill>
                  <a:schemeClr val="tx2">
                    <a:lumMod val="60000"/>
                    <a:lumOff val="40000"/>
                  </a:schemeClr>
                </a:solidFill>
              </a:defRPr>
            </a:lvl1pPr>
          </a:lstStyle>
          <a:p>
            <a:fld id="{665314C0-DA13-4574-83D9-29F1D1AF6B77}" type="datetime4">
              <a:rPr lang="en-US" smtClean="0"/>
              <a:pPr/>
              <a:t>September 2, 2015</a:t>
            </a:fld>
            <a:endParaRPr lang="sv-SE" dirty="0"/>
          </a:p>
        </p:txBody>
      </p:sp>
      <p:sp>
        <p:nvSpPr>
          <p:cNvPr id="4" name="Platshållare för bildobjekt 3"/>
          <p:cNvSpPr>
            <a:spLocks noGrp="1" noRot="1" noChangeAspect="1"/>
          </p:cNvSpPr>
          <p:nvPr>
            <p:ph type="sldImg" idx="2"/>
          </p:nvPr>
        </p:nvSpPr>
        <p:spPr>
          <a:xfrm>
            <a:off x="420688" y="768350"/>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390282"/>
            <a:ext cx="5438140" cy="4755196"/>
          </a:xfrm>
          <a:prstGeom prst="rect">
            <a:avLst/>
          </a:prstGeom>
        </p:spPr>
        <p:txBody>
          <a:bodyPr vert="horz" lIns="91440" tIns="45720" rIns="91440" bIns="45720" rtlCol="0"/>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100" i="1">
                <a:solidFill>
                  <a:schemeClr val="tx2">
                    <a:lumMod val="60000"/>
                    <a:lumOff val="40000"/>
                  </a:schemeClr>
                </a:solidFill>
              </a:defRPr>
            </a:lvl1pPr>
          </a:lstStyle>
          <a:p>
            <a:endParaRPr lang="sv-SE"/>
          </a:p>
        </p:txBody>
      </p:sp>
      <p:sp>
        <p:nvSpPr>
          <p:cNvPr id="7" name="Platshållare för bildnummer 6"/>
          <p:cNvSpPr>
            <a:spLocks noGrp="1"/>
          </p:cNvSpPr>
          <p:nvPr>
            <p:ph type="sldNum" sz="quarter" idx="5"/>
          </p:nvPr>
        </p:nvSpPr>
        <p:spPr>
          <a:xfrm>
            <a:off x="3074789" y="9428584"/>
            <a:ext cx="667588" cy="498055"/>
          </a:xfrm>
          <a:prstGeom prst="rect">
            <a:avLst/>
          </a:prstGeom>
        </p:spPr>
        <p:txBody>
          <a:bodyPr vert="horz" lIns="91440" tIns="45720" rIns="91440" bIns="45720" rtlCol="0" anchor="b"/>
          <a:lstStyle>
            <a:lvl1pPr algn="ctr">
              <a:defRPr sz="1100" i="1">
                <a:solidFill>
                  <a:schemeClr val="tx2">
                    <a:lumMod val="60000"/>
                    <a:lumOff val="40000"/>
                  </a:schemeClr>
                </a:solidFill>
              </a:defRPr>
            </a:lvl1pPr>
          </a:lstStyle>
          <a:p>
            <a:fld id="{D1C5E4C2-300A-4881-B7B2-16F90990E1FE}" type="slidenum">
              <a:rPr lang="sv-SE" smtClean="0"/>
              <a:pPr/>
              <a:t>‹#›</a:t>
            </a:fld>
            <a:endParaRPr lang="sv-SE" dirty="0"/>
          </a:p>
        </p:txBody>
      </p:sp>
      <p:pic>
        <p:nvPicPr>
          <p:cNvPr id="8" name="Picture 10" descr="Elekta-CORP-logo_RGB_hor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539" y="9437200"/>
            <a:ext cx="854429" cy="34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1524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354013" indent="-171450" algn="l" defTabSz="914400" rtl="0" eaLnBrk="1" latinLnBrk="0" hangingPunct="1">
      <a:buClr>
        <a:schemeClr val="accent1"/>
      </a:buClr>
      <a:buFont typeface="Arial" panose="020B0604020202020204" pitchFamily="34" charset="0"/>
      <a:buChar char="•"/>
      <a:defRPr sz="1200" kern="1200">
        <a:solidFill>
          <a:schemeClr val="tx1"/>
        </a:solidFill>
        <a:latin typeface="+mn-lt"/>
        <a:ea typeface="+mn-ea"/>
        <a:cs typeface="+mn-cs"/>
      </a:defRPr>
    </a:lvl2pPr>
    <a:lvl3pPr marL="534988" indent="-171450" algn="l" defTabSz="914400" rtl="0" eaLnBrk="1" latinLnBrk="0" hangingPunct="1">
      <a:buFont typeface="Arial" panose="020B0604020202020204" pitchFamily="34" charset="0"/>
      <a:buChar char="‒"/>
      <a:defRPr sz="1100" kern="1200">
        <a:solidFill>
          <a:schemeClr val="tx2"/>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1</a:t>
            </a:fld>
            <a:endParaRPr lang="sv-SE" dirty="0"/>
          </a:p>
        </p:txBody>
      </p:sp>
    </p:spTree>
    <p:extLst>
      <p:ext uri="{BB962C8B-B14F-4D97-AF65-F5344CB8AC3E}">
        <p14:creationId xmlns:p14="http://schemas.microsoft.com/office/powerpoint/2010/main" val="1108821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noProof="0" dirty="0" smtClean="0"/>
              <a:t>In brief, w</a:t>
            </a:r>
            <a:r>
              <a:rPr lang="en-US" baseline="0" noProof="0" dirty="0" smtClean="0"/>
              <a:t>e started with Scrum in 2007, when Nucletron was not yet acquired by Elekta. </a:t>
            </a:r>
          </a:p>
          <a:p>
            <a:r>
              <a:rPr lang="en-US" baseline="0" noProof="0" dirty="0" smtClean="0"/>
              <a:t>Elekta bought Nucletron in 2011, and we introduced Scrum to teams in St Louis and Shanghai, working on the same product.</a:t>
            </a:r>
          </a:p>
          <a:p>
            <a:r>
              <a:rPr lang="en-US" baseline="0" noProof="0" dirty="0" smtClean="0"/>
              <a:t>Saw some good and bad with scaling up:</a:t>
            </a:r>
          </a:p>
          <a:p>
            <a:endParaRPr lang="en-US" baseline="0" noProof="0" dirty="0" smtClean="0"/>
          </a:p>
          <a:p>
            <a:r>
              <a:rPr lang="en-US" baseline="0" noProof="0" dirty="0" smtClean="0"/>
              <a:t>We could see that Scrum did not address all areas of an enterprise.</a:t>
            </a:r>
            <a:r>
              <a:rPr lang="en-US" noProof="0" dirty="0" smtClean="0"/>
              <a:t> We were missing</a:t>
            </a:r>
          </a:p>
          <a:p>
            <a:pPr marL="171450" indent="-171450">
              <a:buFont typeface="Arial" panose="020B0604020202020204" pitchFamily="34" charset="0"/>
              <a:buChar char="•"/>
            </a:pPr>
            <a:r>
              <a:rPr lang="en-US" noProof="0" dirty="0" smtClean="0"/>
              <a:t>An</a:t>
            </a:r>
            <a:r>
              <a:rPr lang="en-US" baseline="0" noProof="0" dirty="0" smtClean="0"/>
              <a:t> intake process handling product and portfolio at a higher level</a:t>
            </a:r>
          </a:p>
          <a:p>
            <a:pPr marL="171450" indent="-171450">
              <a:buFont typeface="Arial" panose="020B0604020202020204" pitchFamily="34" charset="0"/>
              <a:buChar char="•"/>
            </a:pPr>
            <a:r>
              <a:rPr lang="en-US" baseline="0" noProof="0" dirty="0" smtClean="0"/>
              <a:t>System level design and architecture runway. </a:t>
            </a:r>
          </a:p>
          <a:p>
            <a:pPr marL="171450" indent="-171450">
              <a:buFont typeface="Arial" panose="020B0604020202020204" pitchFamily="34" charset="0"/>
              <a:buChar char="•"/>
            </a:pPr>
            <a:r>
              <a:rPr lang="en-US" baseline="0" noProof="0" dirty="0" smtClean="0"/>
              <a:t>An organization for coordinate and align teams, handle common development environment and tools, and for integration.</a:t>
            </a:r>
          </a:p>
          <a:p>
            <a:pPr marL="171450" indent="-171450">
              <a:buFont typeface="Arial" panose="020B0604020202020204" pitchFamily="34" charset="0"/>
              <a:buChar char="•"/>
            </a:pPr>
            <a:r>
              <a:rPr lang="en-US" baseline="0" noProof="0" dirty="0" smtClean="0"/>
              <a:t>Etc.</a:t>
            </a:r>
          </a:p>
          <a:p>
            <a:endParaRPr lang="en-US" baseline="0" noProof="0" dirty="0" smtClean="0"/>
          </a:p>
          <a:p>
            <a:r>
              <a:rPr lang="en-US" baseline="0" noProof="0" dirty="0" smtClean="0"/>
              <a:t> </a:t>
            </a:r>
            <a:r>
              <a:rPr lang="en-US" noProof="0" dirty="0" smtClean="0"/>
              <a:t>So we decided to introduce SAFe. First for teams already familiar with Scrum, and later on</a:t>
            </a:r>
            <a:r>
              <a:rPr lang="en-US" baseline="0" noProof="0" dirty="0" smtClean="0"/>
              <a:t> for all software development.</a:t>
            </a:r>
            <a:endParaRPr lang="en-US" noProof="0" dirty="0" smtClean="0"/>
          </a:p>
          <a:p>
            <a:endParaRPr lang="en-US" noProof="0" dirty="0" smtClean="0"/>
          </a:p>
          <a:p>
            <a:r>
              <a:rPr lang="en-US" noProof="0" dirty="0" smtClean="0"/>
              <a:t>Why did you chose SAFe?</a:t>
            </a:r>
          </a:p>
          <a:p>
            <a:pPr marL="228600" indent="-228600">
              <a:buAutoNum type="arabicParenR"/>
            </a:pPr>
            <a:r>
              <a:rPr lang="en-US" noProof="0" dirty="0" smtClean="0"/>
              <a:t>It</a:t>
            </a:r>
            <a:r>
              <a:rPr lang="en-US" baseline="0" noProof="0" dirty="0" smtClean="0"/>
              <a:t> addressed the limitations we saw with Scrum</a:t>
            </a:r>
          </a:p>
          <a:p>
            <a:pPr marL="228600" indent="-228600">
              <a:buAutoNum type="arabicParenR"/>
            </a:pPr>
            <a:r>
              <a:rPr lang="en-US" baseline="0" noProof="0" dirty="0" smtClean="0"/>
              <a:t>It was the only method we knew about and we were urgent to get something in place quickly</a:t>
            </a:r>
            <a:endParaRPr lang="en-US" noProof="0" dirty="0" smtClean="0"/>
          </a:p>
          <a:p>
            <a:endParaRPr lang="en-US" noProof="0" dirty="0" smtClean="0"/>
          </a:p>
          <a:p>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10</a:t>
            </a:fld>
            <a:endParaRPr lang="sv-SE" dirty="0"/>
          </a:p>
        </p:txBody>
      </p:sp>
    </p:spTree>
    <p:extLst>
      <p:ext uri="{BB962C8B-B14F-4D97-AF65-F5344CB8AC3E}">
        <p14:creationId xmlns:p14="http://schemas.microsoft.com/office/powerpoint/2010/main" val="3721682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469900" y="631825"/>
            <a:ext cx="7894638" cy="4441825"/>
          </a:xfrm>
          <a:ln/>
        </p:spPr>
      </p:sp>
      <p:sp>
        <p:nvSpPr>
          <p:cNvPr id="14339" name="Rectangle 3"/>
          <p:cNvSpPr>
            <a:spLocks noGrp="1" noChangeArrowheads="1"/>
          </p:cNvSpPr>
          <p:nvPr>
            <p:ph type="body" idx="1"/>
          </p:nvPr>
        </p:nvSpPr>
        <p:spPr>
          <a:xfrm>
            <a:off x="563326" y="5421738"/>
            <a:ext cx="5919642" cy="4315330"/>
          </a:xfrm>
          <a:noFill/>
        </p:spPr>
        <p:txBody>
          <a:bodyPr/>
          <a:lstStyle/>
          <a:p>
            <a:pPr eaLnBrk="1" hangingPunct="1"/>
            <a:r>
              <a:rPr lang="en-US" baseline="0" noProof="0" dirty="0" smtClean="0"/>
              <a:t>We started SAFe late 2013, worked to get a functioning program level in 2014, and will put more effort on the portfolio level 2015.</a:t>
            </a:r>
          </a:p>
          <a:p>
            <a:pPr eaLnBrk="1" hangingPunct="1"/>
            <a:endParaRPr lang="en-US" baseline="0" noProof="0" dirty="0" smtClean="0"/>
          </a:p>
          <a:p>
            <a:pPr eaLnBrk="1" hangingPunct="1"/>
            <a:r>
              <a:rPr lang="en-US" baseline="0" noProof="0" dirty="0" smtClean="0"/>
              <a:t>W</a:t>
            </a:r>
            <a:r>
              <a:rPr lang="en-US" noProof="0" dirty="0" smtClean="0"/>
              <a:t>hen we started we already had buy in from management on lean &amp; agile. So we could take a holistic view and include business, budgeting, and time reporting, product management and product development. </a:t>
            </a:r>
          </a:p>
          <a:p>
            <a:pPr eaLnBrk="1" hangingPunct="1"/>
            <a:r>
              <a:rPr lang="en-US" noProof="0" dirty="0" smtClean="0"/>
              <a:t>We brought in expertise</a:t>
            </a:r>
            <a:r>
              <a:rPr lang="en-US" baseline="0" noProof="0" dirty="0" smtClean="0"/>
              <a:t> </a:t>
            </a:r>
            <a:r>
              <a:rPr lang="en-US" noProof="0" dirty="0" smtClean="0"/>
              <a:t>to help us. </a:t>
            </a:r>
          </a:p>
          <a:p>
            <a:pPr eaLnBrk="1" hangingPunct="1"/>
            <a:r>
              <a:rPr lang="en-US" noProof="0" dirty="0" smtClean="0"/>
              <a:t>We also had the advantage of having many teams already familiar with Scrum and</a:t>
            </a:r>
            <a:r>
              <a:rPr lang="en-US" baseline="0" noProof="0" dirty="0" smtClean="0"/>
              <a:t> could start with one train with those teams. </a:t>
            </a:r>
          </a:p>
          <a:p>
            <a:pPr eaLnBrk="1" hangingPunct="1"/>
            <a:r>
              <a:rPr lang="en-US" baseline="0" noProof="0" dirty="0" smtClean="0"/>
              <a:t>All people in the new train got SAFe training. </a:t>
            </a:r>
          </a:p>
          <a:p>
            <a:pPr eaLnBrk="1" hangingPunct="1"/>
            <a:endParaRPr lang="en-US" baseline="0" noProof="0" dirty="0" smtClean="0"/>
          </a:p>
          <a:p>
            <a:pPr eaLnBrk="1" hangingPunct="1"/>
            <a:r>
              <a:rPr lang="en-US" baseline="0" noProof="0" dirty="0" smtClean="0"/>
              <a:t>When we rolled out SAFe for all teams, all teams without Scrum experience first got lean &amp; agile training. We had learned that the mechanics of Scrum is not enough, you have to understand the principles behind as well.</a:t>
            </a:r>
          </a:p>
          <a:p>
            <a:pPr eaLnBrk="1" hangingPunct="1"/>
            <a:r>
              <a:rPr lang="en-US" baseline="0" noProof="0" dirty="0" smtClean="0"/>
              <a:t>To enhance cross team sharing of experience, we started a number of community of practices on engineering and quality. </a:t>
            </a:r>
          </a:p>
          <a:p>
            <a:pPr eaLnBrk="1" hangingPunct="1"/>
            <a:endParaRPr lang="en-US" baseline="0" noProof="0" dirty="0" smtClean="0"/>
          </a:p>
          <a:p>
            <a:pPr eaLnBrk="1" hangingPunct="1"/>
            <a:r>
              <a:rPr lang="en-US" baseline="0" noProof="0" dirty="0" smtClean="0"/>
              <a:t>This year we will continue to work on the portfolio level with intake process and agile estimate and planning on roadmap level. And we have also put communication on the same cadence as the development, and have scheduled regular town-halls on various levels.</a:t>
            </a:r>
          </a:p>
          <a:p>
            <a:pPr eaLnBrk="1" hangingPunct="1"/>
            <a:endParaRPr lang="en-US" baseline="0" noProof="0" dirty="0" smtClean="0"/>
          </a:p>
        </p:txBody>
      </p:sp>
    </p:spTree>
    <p:extLst>
      <p:ext uri="{BB962C8B-B14F-4D97-AF65-F5344CB8AC3E}">
        <p14:creationId xmlns:p14="http://schemas.microsoft.com/office/powerpoint/2010/main" val="381222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noProof="0" dirty="0" smtClean="0"/>
              <a:t>Before we do a dive into the</a:t>
            </a:r>
            <a:r>
              <a:rPr lang="en-US" baseline="0" noProof="0" dirty="0" smtClean="0"/>
              <a:t> different levels, let’s summarize what we have changed and what we not yet have changed yet with the introduction of Scrum and SAFe.</a:t>
            </a:r>
          </a:p>
          <a:p>
            <a:endParaRPr lang="sv-SE" baseline="0" noProof="0" dirty="0" smtClean="0"/>
          </a:p>
          <a:p>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12</a:t>
            </a:fld>
            <a:endParaRPr lang="sv-SE" dirty="0"/>
          </a:p>
        </p:txBody>
      </p:sp>
    </p:spTree>
    <p:extLst>
      <p:ext uri="{BB962C8B-B14F-4D97-AF65-F5344CB8AC3E}">
        <p14:creationId xmlns:p14="http://schemas.microsoft.com/office/powerpoint/2010/main" val="2916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noProof="0" dirty="0" smtClean="0"/>
              <a:t>We are introducing new tools for requirements and test cases that will allow for automatic</a:t>
            </a:r>
            <a:r>
              <a:rPr lang="en-US" baseline="0" noProof="0" dirty="0" smtClean="0"/>
              <a:t> traceability.</a:t>
            </a:r>
          </a:p>
          <a:p>
            <a:r>
              <a:rPr lang="en-US" baseline="0" noProof="0" dirty="0" smtClean="0"/>
              <a:t>We do performance review and planning for individuals. How do you do it when you work in teams, is under evaluation.</a:t>
            </a:r>
          </a:p>
          <a:p>
            <a:r>
              <a:rPr lang="en-US" baseline="0" noProof="0" dirty="0" smtClean="0"/>
              <a:t>We still have an Elekta global gate process for project management and this process will have to change when/if we go towards continuous delivery (we are not there yet, we still have planned projects with a start and end date and the high level scope defined). </a:t>
            </a:r>
          </a:p>
          <a:p>
            <a:endParaRPr lang="en-US" baseline="0" noProof="0" dirty="0" smtClean="0"/>
          </a:p>
          <a:p>
            <a:r>
              <a:rPr lang="en-US" baseline="0" noProof="0" dirty="0" smtClean="0"/>
              <a:t>Do you still have project managers?</a:t>
            </a:r>
          </a:p>
          <a:p>
            <a:r>
              <a:rPr lang="en-US" baseline="0" noProof="0" dirty="0" smtClean="0"/>
              <a:t>Yes, on program level managing the release and stage gate. We call it program managers.</a:t>
            </a:r>
          </a:p>
          <a:p>
            <a:r>
              <a:rPr lang="en-US" baseline="0" noProof="0" dirty="0" smtClean="0"/>
              <a:t>Some project managers are now agile coaches, some became RTEs, and some are program managers.</a:t>
            </a:r>
          </a:p>
          <a:p>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13</a:t>
            </a:fld>
            <a:endParaRPr lang="sv-SE" dirty="0"/>
          </a:p>
        </p:txBody>
      </p:sp>
    </p:spTree>
    <p:extLst>
      <p:ext uri="{BB962C8B-B14F-4D97-AF65-F5344CB8AC3E}">
        <p14:creationId xmlns:p14="http://schemas.microsoft.com/office/powerpoint/2010/main" val="318761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noProof="0" dirty="0" smtClean="0"/>
              <a:t>Today we have 4 trains including</a:t>
            </a:r>
            <a:r>
              <a:rPr lang="en-US" baseline="0" noProof="0" dirty="0" smtClean="0"/>
              <a:t> teams on 3 continents. Our largest trains include teams working on a new software platform. The smaller trains work on legacy products and smaller product areas. More and more teams are moving over to the new software platform train and soon this train will be divided according to value streams/products.</a:t>
            </a:r>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14</a:t>
            </a:fld>
            <a:endParaRPr lang="sv-SE" dirty="0"/>
          </a:p>
        </p:txBody>
      </p:sp>
    </p:spTree>
    <p:extLst>
      <p:ext uri="{BB962C8B-B14F-4D97-AF65-F5344CB8AC3E}">
        <p14:creationId xmlns:p14="http://schemas.microsoft.com/office/powerpoint/2010/main" val="219717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noProof="0" dirty="0" smtClean="0"/>
              <a:t>That was the introduction setting the stage. We will now go through level by level.</a:t>
            </a:r>
            <a:r>
              <a:rPr lang="en-US" baseline="0" noProof="0" dirty="0" smtClean="0"/>
              <a:t> We will </a:t>
            </a:r>
            <a:r>
              <a:rPr lang="en-US" noProof="0" dirty="0" smtClean="0"/>
              <a:t>only very</a:t>
            </a:r>
            <a:r>
              <a:rPr lang="en-US" baseline="0" noProof="0" dirty="0" smtClean="0"/>
              <a:t> short mention what we think is our main achievement on portfolio and team level, and spend most of this presentation on the practical examples of how we have implemented the program level.</a:t>
            </a:r>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15</a:t>
            </a:fld>
            <a:endParaRPr lang="sv-SE" dirty="0"/>
          </a:p>
        </p:txBody>
      </p:sp>
    </p:spTree>
    <p:extLst>
      <p:ext uri="{BB962C8B-B14F-4D97-AF65-F5344CB8AC3E}">
        <p14:creationId xmlns:p14="http://schemas.microsoft.com/office/powerpoint/2010/main" val="3977094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normAutofit/>
          </a:bodyPr>
          <a:lstStyle/>
          <a:p>
            <a:r>
              <a:rPr lang="en-US" noProof="0" dirty="0" smtClean="0"/>
              <a:t>We </a:t>
            </a:r>
            <a:r>
              <a:rPr lang="en-US" baseline="0" noProof="0" dirty="0" smtClean="0"/>
              <a:t>have made substantial progress when it comes to agile portfolio estimation and planning.</a:t>
            </a:r>
            <a:endParaRPr lang="en-US" noProof="0" dirty="0"/>
          </a:p>
        </p:txBody>
      </p:sp>
      <p:sp>
        <p:nvSpPr>
          <p:cNvPr id="4" name="Date Placeholder 3"/>
          <p:cNvSpPr>
            <a:spLocks noGrp="1"/>
          </p:cNvSpPr>
          <p:nvPr>
            <p:ph type="dt" idx="10"/>
          </p:nvPr>
        </p:nvSpPr>
        <p:spPr/>
        <p:txBody>
          <a:bodyPr/>
          <a:lstStyle/>
          <a:p>
            <a:fld id="{305DAF89-33ED-4927-A4C5-E8ECB37D01ED}" type="datetime4">
              <a:rPr lang="en-US" noProof="0" smtClean="0"/>
              <a:pPr/>
              <a:t>September 2, 2015</a:t>
            </a:fld>
            <a:endParaRPr lang="en-US" noProof="0" dirty="0"/>
          </a:p>
        </p:txBody>
      </p:sp>
      <p:sp>
        <p:nvSpPr>
          <p:cNvPr id="5" name="Slide Number Placeholder 4"/>
          <p:cNvSpPr>
            <a:spLocks noGrp="1"/>
          </p:cNvSpPr>
          <p:nvPr>
            <p:ph type="sldNum" sz="quarter" idx="11"/>
          </p:nvPr>
        </p:nvSpPr>
        <p:spPr/>
        <p:txBody>
          <a:bodyPr/>
          <a:lstStyle/>
          <a:p>
            <a:fld id="{D1C5E4C2-300A-4881-B7B2-16F90990E1FE}" type="slidenum">
              <a:rPr lang="en-US" noProof="0" smtClean="0"/>
              <a:pPr/>
              <a:t>16</a:t>
            </a:fld>
            <a:endParaRPr lang="en-US" noProof="0" dirty="0"/>
          </a:p>
        </p:txBody>
      </p:sp>
    </p:spTree>
    <p:extLst>
      <p:ext uri="{BB962C8B-B14F-4D97-AF65-F5344CB8AC3E}">
        <p14:creationId xmlns:p14="http://schemas.microsoft.com/office/powerpoint/2010/main" val="351816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noProof="0" dirty="0" smtClean="0"/>
              <a:t>At portfolio level we want to better understand our capacity allocation against the various product lines/strategic areas and make realistic roadmaps,</a:t>
            </a:r>
            <a:r>
              <a:rPr lang="en-US" baseline="0" noProof="0" dirty="0" smtClean="0"/>
              <a:t> where we actually can deliver according to the expectations/demand.</a:t>
            </a:r>
          </a:p>
          <a:p>
            <a:endParaRPr lang="sv-SE" baseline="0" noProof="0" dirty="0" smtClean="0"/>
          </a:p>
          <a:p>
            <a:r>
              <a:rPr lang="en-US" noProof="0" dirty="0" smtClean="0"/>
              <a:t>So</a:t>
            </a:r>
            <a:r>
              <a:rPr lang="en-US" baseline="0" noProof="0" dirty="0" smtClean="0"/>
              <a:t> w</a:t>
            </a:r>
            <a:r>
              <a:rPr lang="en-US" noProof="0" dirty="0" smtClean="0"/>
              <a:t>e</a:t>
            </a:r>
            <a:r>
              <a:rPr lang="en-US" baseline="0" noProof="0" dirty="0" smtClean="0"/>
              <a:t> have e</a:t>
            </a:r>
            <a:r>
              <a:rPr lang="en-US" noProof="0" dirty="0" smtClean="0"/>
              <a:t>stablished a cross-functional epic estimation process to size the demand:</a:t>
            </a:r>
          </a:p>
          <a:p>
            <a:pPr marL="228600" indent="-228600">
              <a:buAutoNum type="arabicParenR"/>
            </a:pPr>
            <a:r>
              <a:rPr lang="en-US" baseline="0" noProof="0" dirty="0" smtClean="0"/>
              <a:t>Translate the roadmap into a prioritized backlog</a:t>
            </a:r>
          </a:p>
          <a:p>
            <a:pPr marL="228600" indent="-228600">
              <a:buAutoNum type="arabicParenR"/>
            </a:pPr>
            <a:r>
              <a:rPr lang="en-US" baseline="0" noProof="0" dirty="0" smtClean="0"/>
              <a:t>Put together a cross functional team and size the epics</a:t>
            </a:r>
          </a:p>
          <a:p>
            <a:pPr marL="228600" indent="-228600">
              <a:buAutoNum type="arabicParenR"/>
            </a:pPr>
            <a:r>
              <a:rPr lang="en-US" noProof="0" dirty="0" smtClean="0"/>
              <a:t>Compare our demand versus capacity to improve planning and tentatively predict roadmap delivery.</a:t>
            </a:r>
          </a:p>
          <a:p>
            <a:pPr marL="228600" indent="-228600">
              <a:buAutoNum type="arabicParenR"/>
            </a:pPr>
            <a:r>
              <a:rPr lang="en-US" noProof="0" dirty="0" smtClean="0"/>
              <a:t>Do a second round with features (through backlog refinement)</a:t>
            </a:r>
          </a:p>
          <a:p>
            <a:pPr marL="0" indent="0">
              <a:buNone/>
            </a:pPr>
            <a:endParaRPr lang="en-US" noProof="0" dirty="0" smtClean="0"/>
          </a:p>
          <a:p>
            <a:r>
              <a:rPr lang="en-US" noProof="0" dirty="0" smtClean="0"/>
              <a:t>Establish a continuous improvement loop where we assess our estimation process quarterly and adjust.</a:t>
            </a:r>
          </a:p>
          <a:p>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17</a:t>
            </a:fld>
            <a:endParaRPr lang="sv-SE" dirty="0"/>
          </a:p>
        </p:txBody>
      </p:sp>
    </p:spTree>
    <p:extLst>
      <p:ext uri="{BB962C8B-B14F-4D97-AF65-F5344CB8AC3E}">
        <p14:creationId xmlns:p14="http://schemas.microsoft.com/office/powerpoint/2010/main" val="19525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noProof="0" dirty="0" smtClean="0"/>
              <a:t>We</a:t>
            </a:r>
            <a:r>
              <a:rPr lang="en-US" baseline="0" noProof="0" dirty="0" smtClean="0"/>
              <a:t> u</a:t>
            </a:r>
            <a:r>
              <a:rPr lang="en-US" noProof="0" dirty="0" smtClean="0"/>
              <a:t>se the same scale for epics and features. We call it Feature Points. Which is decoupled from Story</a:t>
            </a:r>
            <a:r>
              <a:rPr lang="en-US" baseline="0" noProof="0" dirty="0" smtClean="0"/>
              <a:t> Points.</a:t>
            </a:r>
            <a:endParaRPr lang="en-US" noProof="0" dirty="0" smtClean="0"/>
          </a:p>
          <a:p>
            <a:r>
              <a:rPr lang="en-US" noProof="0" dirty="0" smtClean="0"/>
              <a:t>(XS, S, M, L, XL (2, 5, 10, 25, 100))</a:t>
            </a:r>
          </a:p>
          <a:p>
            <a:r>
              <a:rPr lang="en-US" noProof="0" dirty="0" smtClean="0"/>
              <a:t>As a first</a:t>
            </a:r>
            <a:r>
              <a:rPr lang="en-US" baseline="0" noProof="0" dirty="0" smtClean="0"/>
              <a:t> estimate, w</a:t>
            </a:r>
            <a:r>
              <a:rPr lang="en-US" noProof="0" dirty="0" smtClean="0"/>
              <a:t>e use #ideal sprints for a team</a:t>
            </a:r>
            <a:r>
              <a:rPr lang="en-US" baseline="0" noProof="0" dirty="0" smtClean="0"/>
              <a:t> </a:t>
            </a:r>
            <a:r>
              <a:rPr lang="en-US" noProof="0" dirty="0" smtClean="0"/>
              <a:t>to complete</a:t>
            </a:r>
            <a:r>
              <a:rPr lang="en-US" baseline="0" noProof="0" dirty="0" smtClean="0"/>
              <a:t> as the size, </a:t>
            </a:r>
            <a:r>
              <a:rPr lang="en-US" noProof="0" dirty="0" smtClean="0"/>
              <a:t>but we will soon get data on velocity.</a:t>
            </a:r>
          </a:p>
          <a:p>
            <a:r>
              <a:rPr lang="en-US" noProof="0" dirty="0" smtClean="0"/>
              <a:t>Epic is NOT a commitment, it will get refined.</a:t>
            </a:r>
          </a:p>
          <a:p>
            <a:endParaRPr lang="en-US" noProof="0" dirty="0" smtClean="0"/>
          </a:p>
          <a:p>
            <a:r>
              <a:rPr lang="en-US" noProof="0" dirty="0" smtClean="0"/>
              <a:t>We use the same scale for features. Feature estimates include the scrum</a:t>
            </a:r>
            <a:r>
              <a:rPr lang="en-US" baseline="0" noProof="0" dirty="0" smtClean="0"/>
              <a:t> team (and PO and others).</a:t>
            </a:r>
            <a:endParaRPr lang="en-US" noProof="0" dirty="0" smtClean="0"/>
          </a:p>
          <a:p>
            <a:r>
              <a:rPr lang="en-US" noProof="0" dirty="0" smtClean="0"/>
              <a:t>Feature estimates are used to tentatively</a:t>
            </a:r>
            <a:r>
              <a:rPr lang="en-US" baseline="0" noProof="0" dirty="0" smtClean="0"/>
              <a:t> plan features into PIs for release planning.</a:t>
            </a:r>
          </a:p>
          <a:p>
            <a:endParaRPr lang="en-US" baseline="0" noProof="0" dirty="0" smtClean="0"/>
          </a:p>
          <a:p>
            <a:r>
              <a:rPr lang="en-US" baseline="0" noProof="0" dirty="0" smtClean="0"/>
              <a:t>Soon the history will give the train a velocity in feature points.</a:t>
            </a:r>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18</a:t>
            </a:fld>
            <a:endParaRPr lang="sv-SE" dirty="0"/>
          </a:p>
        </p:txBody>
      </p:sp>
    </p:spTree>
    <p:extLst>
      <p:ext uri="{BB962C8B-B14F-4D97-AF65-F5344CB8AC3E}">
        <p14:creationId xmlns:p14="http://schemas.microsoft.com/office/powerpoint/2010/main" val="4226896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noProof="0" dirty="0" smtClean="0"/>
              <a:t>Story level is another scale, Story Points, and are decoupled from Feature Points.</a:t>
            </a:r>
          </a:p>
          <a:p>
            <a:r>
              <a:rPr lang="en-US" noProof="0" dirty="0" smtClean="0"/>
              <a:t>Team velocities are measured in Story Points. They are individual per team and are used for PI and</a:t>
            </a:r>
            <a:r>
              <a:rPr lang="en-US" baseline="0" noProof="0" dirty="0" smtClean="0"/>
              <a:t> sprint planning.</a:t>
            </a:r>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19</a:t>
            </a:fld>
            <a:endParaRPr lang="sv-SE" dirty="0"/>
          </a:p>
        </p:txBody>
      </p:sp>
    </p:spTree>
    <p:extLst>
      <p:ext uri="{BB962C8B-B14F-4D97-AF65-F5344CB8AC3E}">
        <p14:creationId xmlns:p14="http://schemas.microsoft.com/office/powerpoint/2010/main" val="298150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2E3B4635-6189-4BC7-A864-BD3D9A026DDC}" type="datetime4">
              <a:rPr lang="en-US" smtClean="0">
                <a:solidFill>
                  <a:schemeClr val="bg2"/>
                </a:solidFill>
              </a:rPr>
              <a:pPr eaLnBrk="1" hangingPunct="1"/>
              <a:t>September 2, 2015</a:t>
            </a:fld>
            <a:endParaRPr lang="en-US" dirty="0" smtClean="0">
              <a:solidFill>
                <a:schemeClr val="bg2"/>
              </a:solidFill>
            </a:endParaRPr>
          </a:p>
        </p:txBody>
      </p:sp>
      <p:sp>
        <p:nvSpPr>
          <p:cNvPr id="37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01417F08-B9D5-4B70-99AC-2C3771DF2668}" type="slidenum">
              <a:rPr lang="en-US" smtClean="0">
                <a:solidFill>
                  <a:schemeClr val="bg2"/>
                </a:solidFill>
              </a:rPr>
              <a:pPr eaLnBrk="1" hangingPunct="1"/>
              <a:t>2</a:t>
            </a:fld>
            <a:endParaRPr lang="en-US" dirty="0" smtClean="0">
              <a:solidFill>
                <a:schemeClr val="bg2"/>
              </a:solidFill>
            </a:endParaRPr>
          </a:p>
        </p:txBody>
      </p:sp>
      <p:sp>
        <p:nvSpPr>
          <p:cNvPr id="37892" name="Rectangle 2"/>
          <p:cNvSpPr>
            <a:spLocks noGrp="1" noRot="1" noChangeAspect="1" noChangeArrowheads="1" noTextEdit="1"/>
          </p:cNvSpPr>
          <p:nvPr>
            <p:ph type="sldImg"/>
          </p:nvPr>
        </p:nvSpPr>
        <p:spPr>
          <a:xfrm>
            <a:off x="420688" y="768350"/>
            <a:ext cx="5956300" cy="3351213"/>
          </a:xfrm>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noProof="0" dirty="0" smtClean="0">
              <a:latin typeface="Arial" charset="0"/>
            </a:endParaRPr>
          </a:p>
        </p:txBody>
      </p:sp>
    </p:spTree>
    <p:extLst>
      <p:ext uri="{BB962C8B-B14F-4D97-AF65-F5344CB8AC3E}">
        <p14:creationId xmlns:p14="http://schemas.microsoft.com/office/powerpoint/2010/main" val="2235645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normAutofit/>
          </a:bodyPr>
          <a:lstStyle/>
          <a:p>
            <a:endParaRPr lang="en-US" noProof="0" dirty="0"/>
          </a:p>
        </p:txBody>
      </p:sp>
      <p:sp>
        <p:nvSpPr>
          <p:cNvPr id="4" name="Date Placeholder 3"/>
          <p:cNvSpPr>
            <a:spLocks noGrp="1"/>
          </p:cNvSpPr>
          <p:nvPr>
            <p:ph type="dt" idx="10"/>
          </p:nvPr>
        </p:nvSpPr>
        <p:spPr/>
        <p:txBody>
          <a:bodyPr/>
          <a:lstStyle/>
          <a:p>
            <a:fld id="{305DAF89-33ED-4927-A4C5-E8ECB37D01ED}" type="datetime4">
              <a:rPr lang="en-US" noProof="0" smtClean="0"/>
              <a:pPr/>
              <a:t>September 2, 2015</a:t>
            </a:fld>
            <a:endParaRPr lang="en-US" noProof="0" dirty="0"/>
          </a:p>
        </p:txBody>
      </p:sp>
      <p:sp>
        <p:nvSpPr>
          <p:cNvPr id="5" name="Slide Number Placeholder 4"/>
          <p:cNvSpPr>
            <a:spLocks noGrp="1"/>
          </p:cNvSpPr>
          <p:nvPr>
            <p:ph type="sldNum" sz="quarter" idx="11"/>
          </p:nvPr>
        </p:nvSpPr>
        <p:spPr/>
        <p:txBody>
          <a:bodyPr/>
          <a:lstStyle/>
          <a:p>
            <a:fld id="{D1C5E4C2-300A-4881-B7B2-16F90990E1FE}" type="slidenum">
              <a:rPr lang="en-US" noProof="0" smtClean="0"/>
              <a:pPr/>
              <a:t>20</a:t>
            </a:fld>
            <a:endParaRPr lang="en-US" noProof="0" dirty="0"/>
          </a:p>
        </p:txBody>
      </p:sp>
    </p:spTree>
    <p:extLst>
      <p:ext uri="{BB962C8B-B14F-4D97-AF65-F5344CB8AC3E}">
        <p14:creationId xmlns:p14="http://schemas.microsoft.com/office/powerpoint/2010/main" val="2938163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8025"/>
            <a:ext cx="3352800" cy="1885950"/>
          </a:xfrm>
        </p:spPr>
      </p:sp>
      <p:sp>
        <p:nvSpPr>
          <p:cNvPr id="3" name="Notes Placeholder 2"/>
          <p:cNvSpPr>
            <a:spLocks noGrp="1"/>
          </p:cNvSpPr>
          <p:nvPr>
            <p:ph type="body" idx="1"/>
          </p:nvPr>
        </p:nvSpPr>
        <p:spPr>
          <a:xfrm>
            <a:off x="609600" y="2819400"/>
            <a:ext cx="5486400" cy="4380286"/>
          </a:xfrm>
        </p:spPr>
        <p:txBody>
          <a:bodyPr/>
          <a:lstStyle/>
          <a:p>
            <a:r>
              <a:rPr lang="en-US" b="0" dirty="0" smtClean="0"/>
              <a:t>Here is</a:t>
            </a:r>
            <a:r>
              <a:rPr lang="en-US" b="0" baseline="0" dirty="0" smtClean="0"/>
              <a:t> an overview of the implemented functions &amp; artifacts according to the recommendations from SAFe including key attributes. The items with a green check mark mean that we at Elekta are comfortable with the current implementation, a vacuum cleaner symbolizes that we are currently working on refining the implementation of the item. </a:t>
            </a:r>
          </a:p>
          <a:p>
            <a:endParaRPr lang="en-US" b="0" dirty="0" smtClean="0"/>
          </a:p>
          <a:p>
            <a:r>
              <a:rPr lang="en-US" b="1" dirty="0" smtClean="0"/>
              <a:t>Agile leaders </a:t>
            </a:r>
            <a:r>
              <a:rPr lang="en-US" b="0" dirty="0" smtClean="0"/>
              <a:t>-</a:t>
            </a:r>
            <a:r>
              <a:rPr lang="en-US" dirty="0" smtClean="0"/>
              <a:t> most important, in</a:t>
            </a:r>
            <a:r>
              <a:rPr lang="en-US" baseline="0" dirty="0" smtClean="0"/>
              <a:t> our view, are managers, leaders and executive management. They have to adopt the lean philosophy and are therefore primary targeting group for initial SAFe tr</a:t>
            </a:r>
            <a:r>
              <a:rPr lang="en-US" baseline="0" dirty="0" smtClean="0">
                <a:sym typeface="Wingdings" panose="05000000000000000000" pitchFamily="2" charset="2"/>
              </a:rPr>
              <a:t>aining. Agile leaders should adopt the following characteristics:</a:t>
            </a:r>
          </a:p>
          <a:p>
            <a:pPr marL="525463" lvl="1" indent="-171450">
              <a:buFont typeface="Arial" panose="020B0604020202020204" pitchFamily="34" charset="0"/>
              <a:buChar char="•"/>
            </a:pPr>
            <a:r>
              <a:rPr lang="en-US" baseline="0" dirty="0" smtClean="0">
                <a:sym typeface="Wingdings" panose="05000000000000000000" pitchFamily="2" charset="2"/>
              </a:rPr>
              <a:t>Lead the change</a:t>
            </a:r>
          </a:p>
          <a:p>
            <a:pPr marL="525463" lvl="1" indent="-171450">
              <a:buFont typeface="Arial" panose="020B0604020202020204" pitchFamily="34" charset="0"/>
              <a:buChar char="•"/>
            </a:pPr>
            <a:r>
              <a:rPr lang="en-US" baseline="0" dirty="0" smtClean="0">
                <a:sym typeface="Wingdings" panose="05000000000000000000" pitchFamily="2" charset="2"/>
              </a:rPr>
              <a:t>Emphasize life long learning</a:t>
            </a:r>
          </a:p>
          <a:p>
            <a:pPr marL="525463" lvl="1" indent="-171450">
              <a:buFont typeface="Arial" panose="020B0604020202020204" pitchFamily="34" charset="0"/>
              <a:buChar char="•"/>
            </a:pPr>
            <a:r>
              <a:rPr lang="en-US" baseline="0" dirty="0" smtClean="0">
                <a:sym typeface="Wingdings" panose="05000000000000000000" pitchFamily="2" charset="2"/>
              </a:rPr>
              <a:t>Develop people</a:t>
            </a:r>
          </a:p>
          <a:p>
            <a:pPr marL="525463" lvl="1" indent="-171450">
              <a:buFont typeface="Arial" panose="020B0604020202020204" pitchFamily="34" charset="0"/>
              <a:buChar char="•"/>
            </a:pPr>
            <a:r>
              <a:rPr lang="en-US" baseline="0" dirty="0" smtClean="0">
                <a:sym typeface="Wingdings" panose="05000000000000000000" pitchFamily="2" charset="2"/>
              </a:rPr>
              <a:t>Inspire and align to the vision</a:t>
            </a:r>
          </a:p>
          <a:p>
            <a:pPr marL="525463" lvl="1" indent="-171450">
              <a:buFont typeface="Arial" panose="020B0604020202020204" pitchFamily="34" charset="0"/>
              <a:buChar char="•"/>
            </a:pPr>
            <a:r>
              <a:rPr lang="en-US" baseline="0" dirty="0" smtClean="0">
                <a:sym typeface="Wingdings" panose="05000000000000000000" pitchFamily="2" charset="2"/>
              </a:rPr>
              <a:t>Decentralize decision making</a:t>
            </a:r>
          </a:p>
          <a:p>
            <a:pPr marL="525463" lvl="1" indent="-171450">
              <a:buFont typeface="Arial" panose="020B0604020202020204" pitchFamily="34" charset="0"/>
              <a:buChar char="•"/>
            </a:pPr>
            <a:r>
              <a:rPr lang="en-US" baseline="0" dirty="0" smtClean="0">
                <a:sym typeface="Wingdings" panose="05000000000000000000" pitchFamily="2" charset="2"/>
              </a:rPr>
              <a:t>Unlock intrinsic motivation</a:t>
            </a:r>
          </a:p>
          <a:p>
            <a:r>
              <a:rPr lang="en-US" b="1" dirty="0" smtClean="0"/>
              <a:t>ART</a:t>
            </a:r>
            <a:r>
              <a:rPr lang="en-US" dirty="0" smtClean="0"/>
              <a:t> – </a:t>
            </a:r>
            <a:r>
              <a:rPr lang="en-US" u="none" dirty="0" smtClean="0">
                <a:solidFill>
                  <a:srgbClr val="FF0000"/>
                </a:solidFill>
              </a:rPr>
              <a:t>Relatively easy to define according to value streams, they need</a:t>
            </a:r>
            <a:r>
              <a:rPr lang="en-US" u="none" baseline="0" dirty="0" smtClean="0">
                <a:solidFill>
                  <a:srgbClr val="FF0000"/>
                </a:solidFill>
              </a:rPr>
              <a:t> constant evaluation and adaptation though.</a:t>
            </a:r>
          </a:p>
          <a:p>
            <a:r>
              <a:rPr lang="en-US" b="1" baseline="0" dirty="0" smtClean="0"/>
              <a:t>Business owners </a:t>
            </a:r>
            <a:r>
              <a:rPr lang="en-US" baseline="0" dirty="0" smtClean="0"/>
              <a:t>are part of lean &amp; agile leaders. They are responsible for value delivery (ROI), business objectives and business value, and shall provide constant feedback to the team.</a:t>
            </a:r>
          </a:p>
          <a:p>
            <a:r>
              <a:rPr lang="en-US" b="1" baseline="0" dirty="0" smtClean="0"/>
              <a:t>Program backlog </a:t>
            </a:r>
            <a:r>
              <a:rPr lang="en-US" b="0" baseline="0" dirty="0" smtClean="0"/>
              <a:t>is </a:t>
            </a:r>
            <a:r>
              <a:rPr lang="en-US" baseline="0" dirty="0" smtClean="0"/>
              <a:t>managed through Product Management (PM). It contains future features (both business &amp; architecture) that gives benefits to business. Prioritization is necessary at each PI boundary, and constant backlog grooming is required. Important to make small features that fit in a single PI!</a:t>
            </a:r>
          </a:p>
          <a:p>
            <a:r>
              <a:rPr lang="en-US" b="1" baseline="0" dirty="0" smtClean="0"/>
              <a:t>Vision</a:t>
            </a:r>
            <a:r>
              <a:rPr lang="en-US" baseline="0" dirty="0" smtClean="0"/>
              <a:t> describes the solution to be delivered (features + NFR) and is a contribution from a number of people (architects, PM, teams, customers, etc.)</a:t>
            </a:r>
          </a:p>
          <a:p>
            <a:r>
              <a:rPr lang="en-US" b="1" baseline="0" dirty="0" smtClean="0"/>
              <a:t>Roadmap</a:t>
            </a:r>
            <a:r>
              <a:rPr lang="en-US" baseline="0" dirty="0" smtClean="0"/>
              <a:t> describes deliverables over the near term time line (3-6 month with </a:t>
            </a:r>
            <a:r>
              <a:rPr lang="en-US" baseline="0" dirty="0" smtClean="0">
                <a:sym typeface="Wingdings" panose="05000000000000000000" pitchFamily="2" charset="2"/>
              </a:rPr>
              <a:t>high confidence, and after that lower confidence). It is developed by PM, and is a challenge for us because of:</a:t>
            </a:r>
          </a:p>
          <a:p>
            <a:pPr marL="525463" lvl="1" indent="-171450">
              <a:buFont typeface="Arial" panose="020B0604020202020204" pitchFamily="34" charset="0"/>
              <a:buChar char="•"/>
            </a:pPr>
            <a:r>
              <a:rPr lang="en-US" baseline="0" dirty="0" smtClean="0">
                <a:sym typeface="Wingdings" panose="05000000000000000000" pitchFamily="2" charset="2"/>
              </a:rPr>
              <a:t>Legacy products</a:t>
            </a:r>
          </a:p>
          <a:p>
            <a:pPr marL="525463" lvl="1" indent="-171450">
              <a:buFont typeface="Arial" panose="020B0604020202020204" pitchFamily="34" charset="0"/>
              <a:buChar char="•"/>
            </a:pPr>
            <a:r>
              <a:rPr lang="en-US" baseline="0" dirty="0" smtClean="0">
                <a:sym typeface="Wingdings" panose="05000000000000000000" pitchFamily="2" charset="2"/>
              </a:rPr>
              <a:t>All new product in vision</a:t>
            </a:r>
          </a:p>
          <a:p>
            <a:pPr marL="525463" lvl="1" indent="-171450">
              <a:buFont typeface="Arial" panose="020B0604020202020204" pitchFamily="34" charset="0"/>
              <a:buChar char="•"/>
            </a:pPr>
            <a:r>
              <a:rPr lang="en-US" baseline="0" dirty="0" smtClean="0">
                <a:sym typeface="Wingdings" panose="05000000000000000000" pitchFamily="2" charset="2"/>
              </a:rPr>
              <a:t>Previous commitments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sym typeface="Wingdings" panose="05000000000000000000" pitchFamily="2" charset="2"/>
              </a:rPr>
              <a:t>Program epics </a:t>
            </a:r>
            <a:r>
              <a:rPr lang="en-US" b="0" baseline="0" dirty="0" smtClean="0">
                <a:sym typeface="Wingdings" panose="05000000000000000000" pitchFamily="2" charset="2"/>
              </a:rPr>
              <a:t>are</a:t>
            </a:r>
            <a:r>
              <a:rPr lang="en-US" b="1" baseline="0" dirty="0" smtClean="0">
                <a:sym typeface="Wingdings" panose="05000000000000000000" pitchFamily="2" charset="2"/>
              </a:rPr>
              <a:t> </a:t>
            </a:r>
            <a:r>
              <a:rPr lang="en-US" baseline="0" dirty="0" smtClean="0">
                <a:sym typeface="Wingdings" panose="05000000000000000000" pitchFamily="2" charset="2"/>
              </a:rPr>
              <a:t>constrained to one release train and require portfolio involvement. They are larger than features, but still sizable, and are a challenge for us because of:</a:t>
            </a:r>
          </a:p>
          <a:p>
            <a:pPr marL="525463" lvl="1" indent="-171450">
              <a:buFont typeface="Arial" panose="020B0604020202020204" pitchFamily="34" charset="0"/>
              <a:buChar char="•"/>
            </a:pPr>
            <a:r>
              <a:rPr lang="en-US" baseline="0" dirty="0" smtClean="0">
                <a:sym typeface="Wingdings" panose="05000000000000000000" pitchFamily="2" charset="2"/>
              </a:rPr>
              <a:t>All existing epics are not sized</a:t>
            </a:r>
          </a:p>
          <a:p>
            <a:pPr marL="525463" lvl="1" indent="-171450">
              <a:buFont typeface="Arial" panose="020B0604020202020204" pitchFamily="34" charset="0"/>
              <a:buChar char="•"/>
            </a:pPr>
            <a:r>
              <a:rPr lang="en-US" baseline="0" dirty="0" smtClean="0">
                <a:sym typeface="Wingdings" panose="05000000000000000000" pitchFamily="2" charset="2"/>
              </a:rPr>
              <a:t>Not enough constant backlog grooming being done yet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sym typeface="Wingdings" panose="05000000000000000000" pitchFamily="2" charset="2"/>
              </a:rPr>
              <a:t>Architectural runway </a:t>
            </a:r>
            <a:r>
              <a:rPr lang="en-US" b="0" baseline="0" dirty="0" smtClean="0">
                <a:sym typeface="Wingdings" panose="05000000000000000000" pitchFamily="2" charset="2"/>
              </a:rPr>
              <a:t>is the</a:t>
            </a:r>
            <a:r>
              <a:rPr lang="en-US" baseline="0" dirty="0" smtClean="0">
                <a:sym typeface="Wingdings" panose="05000000000000000000" pitchFamily="2" charset="2"/>
              </a:rPr>
              <a:t> infrastructure code to support high priority features. They are sometimes difficult to implement incrementally. They are part of the program backlog and need good descriptions as there might be no obvious benefit for PM at first glance. Building an architectural runway is a challenge for us because of:</a:t>
            </a:r>
          </a:p>
          <a:p>
            <a:pPr marL="525463" lvl="1" indent="-171450">
              <a:buFont typeface="Arial" panose="020B0604020202020204" pitchFamily="34" charset="0"/>
              <a:buChar char="•"/>
            </a:pPr>
            <a:r>
              <a:rPr lang="en-US" baseline="0" dirty="0" smtClean="0">
                <a:sym typeface="Wingdings" panose="05000000000000000000" pitchFamily="2" charset="2"/>
              </a:rPr>
              <a:t>Has to support entire new platform (balance fallback to waterfall vs. too agile (undefined))</a:t>
            </a:r>
          </a:p>
          <a:p>
            <a:pPr marL="525463" lvl="1" indent="-171450">
              <a:buFont typeface="Arial" panose="020B0604020202020204" pitchFamily="34" charset="0"/>
              <a:buChar char="•"/>
            </a:pPr>
            <a:r>
              <a:rPr lang="en-US" baseline="0" dirty="0" smtClean="0">
                <a:sym typeface="Wingdings" panose="05000000000000000000" pitchFamily="2" charset="2"/>
              </a:rPr>
              <a:t>Shall also support legacy products </a:t>
            </a:r>
          </a:p>
          <a:p>
            <a:pPr marL="525463" lvl="1"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C5E4C2-300A-4881-B7B2-16F90990E1FE}" type="slidenum">
              <a:rPr lang="en-US" smtClean="0"/>
              <a:pPr/>
              <a:t>21</a:t>
            </a:fld>
            <a:endParaRPr lang="en-US" dirty="0"/>
          </a:p>
        </p:txBody>
      </p:sp>
    </p:spTree>
    <p:extLst>
      <p:ext uri="{BB962C8B-B14F-4D97-AF65-F5344CB8AC3E}">
        <p14:creationId xmlns:p14="http://schemas.microsoft.com/office/powerpoint/2010/main" val="533130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8025"/>
            <a:ext cx="3810000" cy="2143125"/>
          </a:xfrm>
        </p:spPr>
      </p:sp>
      <p:sp>
        <p:nvSpPr>
          <p:cNvPr id="3" name="Notes Placeholder 2"/>
          <p:cNvSpPr>
            <a:spLocks noGrp="1"/>
          </p:cNvSpPr>
          <p:nvPr>
            <p:ph type="body" idx="1"/>
          </p:nvPr>
        </p:nvSpPr>
        <p:spPr>
          <a:xfrm>
            <a:off x="609600" y="3429000"/>
            <a:ext cx="5486400" cy="4380286"/>
          </a:xfrm>
        </p:spPr>
        <p:txBody>
          <a:bodyPr/>
          <a:lstStyle/>
          <a:p>
            <a:pPr marL="0" indent="0">
              <a:buFont typeface="Arial" panose="020B0604020202020204" pitchFamily="34" charset="0"/>
              <a:buNone/>
            </a:pPr>
            <a:r>
              <a:rPr lang="en-US" b="1" noProof="0" dirty="0" smtClean="0"/>
              <a:t>RTE</a:t>
            </a:r>
            <a:r>
              <a:rPr lang="en-US" b="0" baseline="0" noProof="0" dirty="0" smtClean="0"/>
              <a:t> -</a:t>
            </a:r>
            <a:r>
              <a:rPr lang="en-US" noProof="0" dirty="0" smtClean="0"/>
              <a:t> keeps the train on the tracks, is the chief scrum master,</a:t>
            </a:r>
            <a:r>
              <a:rPr lang="en-US" baseline="0" noProof="0" dirty="0" smtClean="0"/>
              <a:t> and act as an “agile project manager” </a:t>
            </a:r>
            <a:endParaRPr lang="en-US" noProof="0" dirty="0" smtClean="0"/>
          </a:p>
          <a:p>
            <a:pPr marL="182563" lvl="1" indent="0">
              <a:buNone/>
            </a:pPr>
            <a:r>
              <a:rPr lang="en-US" noProof="0" dirty="0" smtClean="0"/>
              <a:t>What are the key skills of an RTE?</a:t>
            </a:r>
          </a:p>
          <a:p>
            <a:pPr marL="354013" lvl="1" indent="-171450"/>
            <a:r>
              <a:rPr lang="en-US" noProof="0" dirty="0" smtClean="0"/>
              <a:t>Facilitator</a:t>
            </a:r>
            <a:r>
              <a:rPr lang="en-US" baseline="0" noProof="0" dirty="0" smtClean="0"/>
              <a:t> – No fear, communicative, alert</a:t>
            </a:r>
            <a:endParaRPr lang="en-US" noProof="0" dirty="0" smtClean="0"/>
          </a:p>
          <a:p>
            <a:pPr marL="354013" lvl="1" indent="-171450"/>
            <a:r>
              <a:rPr lang="en-US" noProof="0" dirty="0" smtClean="0"/>
              <a:t>Agile mindset – Understand</a:t>
            </a:r>
            <a:r>
              <a:rPr lang="en-US" baseline="0" noProof="0" dirty="0" smtClean="0"/>
              <a:t> the lean &amp; agile principles behind</a:t>
            </a:r>
          </a:p>
          <a:p>
            <a:pPr marL="354013" lvl="1" indent="-171450"/>
            <a:r>
              <a:rPr lang="en-US" baseline="0" noProof="0" dirty="0" smtClean="0"/>
              <a:t>Daily tasks? Mainly communicate with program level functions. Servant leadership</a:t>
            </a:r>
          </a:p>
          <a:p>
            <a:r>
              <a:rPr lang="en-US" b="1" baseline="0" noProof="0" dirty="0" smtClean="0"/>
              <a:t>UX </a:t>
            </a:r>
            <a:r>
              <a:rPr lang="en-US" b="0" baseline="0" noProof="0" dirty="0" smtClean="0"/>
              <a:t>– dedicated group which was created during the implementation of SAFe according to the recommendations. It has proofed to be highly valuable during development by streamlining all user centered activities for all development teams.</a:t>
            </a:r>
            <a:endParaRPr lang="en-US" b="1" baseline="0" noProof="0" dirty="0" smtClean="0"/>
          </a:p>
          <a:p>
            <a:r>
              <a:rPr lang="en-US" b="1" baseline="0" noProof="0" dirty="0" smtClean="0"/>
              <a:t>DevOps</a:t>
            </a:r>
            <a:r>
              <a:rPr lang="en-US" b="0" baseline="0" noProof="0" dirty="0" smtClean="0"/>
              <a:t> - </a:t>
            </a:r>
            <a:r>
              <a:rPr lang="en-US" baseline="0" noProof="0" dirty="0" smtClean="0"/>
              <a:t>responsible for deployment as customer product, keeps the stuff together, part of operations, shorten lead time, close cooperation with teams &amp; system team &amp; PM. Don’t underestimate the size and need of this team!</a:t>
            </a:r>
          </a:p>
          <a:p>
            <a:r>
              <a:rPr lang="en-US" b="1" baseline="0" noProof="0" dirty="0" smtClean="0"/>
              <a:t>System team</a:t>
            </a:r>
            <a:r>
              <a:rPr lang="en-US" b="0" baseline="0" noProof="0" dirty="0" smtClean="0"/>
              <a:t> -</a:t>
            </a:r>
            <a:r>
              <a:rPr lang="en-US" baseline="0" noProof="0" dirty="0" smtClean="0"/>
              <a:t> Integration &amp; evaluation of full system functionality, builds infrastructure, system testing &amp; demo, release, close cooperation with teams and DevOps. Don’t underestimate the size and need of this team!</a:t>
            </a:r>
          </a:p>
          <a:p>
            <a:endParaRPr lang="en-US" baseline="0" noProof="0" dirty="0" smtClean="0"/>
          </a:p>
          <a:p>
            <a:pPr marL="0" indent="0">
              <a:buFont typeface="Arial" panose="020B0604020202020204" pitchFamily="34" charset="0"/>
              <a:buNone/>
            </a:pPr>
            <a:r>
              <a:rPr lang="en-US" i="1" baseline="0" noProof="0" dirty="0" smtClean="0"/>
              <a:t>What is the difference between System Team &amp; DevOps?</a:t>
            </a:r>
          </a:p>
          <a:p>
            <a:pPr marL="0" indent="0">
              <a:buFont typeface="Arial" panose="020B0604020202020204" pitchFamily="34" charset="0"/>
              <a:buNone/>
            </a:pPr>
            <a:r>
              <a:rPr lang="en-US" i="1" baseline="0" noProof="0" dirty="0" smtClean="0"/>
              <a:t>DevOps work closer to the customer &amp; release management. System team works closer to development teams. DevOps and System team have to work together hand in hand.</a:t>
            </a:r>
            <a:endParaRPr lang="en-US" i="1" noProof="0" dirty="0" smtClean="0"/>
          </a:p>
          <a:p>
            <a:endParaRPr lang="en-US" b="1" baseline="0" noProof="0" dirty="0" smtClean="0"/>
          </a:p>
          <a:p>
            <a:r>
              <a:rPr lang="en-US" b="1" baseline="0" noProof="0" dirty="0" smtClean="0"/>
              <a:t>Product management </a:t>
            </a:r>
            <a:r>
              <a:rPr lang="en-US" b="0" baseline="0" noProof="0" dirty="0" smtClean="0"/>
              <a:t>-</a:t>
            </a:r>
            <a:r>
              <a:rPr lang="en-US" b="1" baseline="0" noProof="0" dirty="0" smtClean="0"/>
              <a:t> </a:t>
            </a:r>
            <a:r>
              <a:rPr lang="en-US" b="0" baseline="0" noProof="0" dirty="0" smtClean="0"/>
              <a:t>Backlog owner, building, maintaining and presenting vision &amp; roadmap, works closely with PO to optimize feature delivery. PM has backlog grooming responsibility and plays a key role in preparation and execution of the PI. Their activities should be customer facing and business oriented.</a:t>
            </a:r>
          </a:p>
          <a:p>
            <a:r>
              <a:rPr lang="en-US" b="1" baseline="0" noProof="0" dirty="0" smtClean="0"/>
              <a:t>System architect </a:t>
            </a:r>
            <a:r>
              <a:rPr lang="en-US" b="0" baseline="0" noProof="0" dirty="0" smtClean="0"/>
              <a:t>–</a:t>
            </a:r>
            <a:r>
              <a:rPr lang="en-US" b="1" baseline="0" noProof="0" dirty="0" smtClean="0"/>
              <a:t> </a:t>
            </a:r>
            <a:r>
              <a:rPr lang="en-US" b="0" baseline="0" noProof="0" dirty="0" smtClean="0"/>
              <a:t>responsible  for</a:t>
            </a:r>
            <a:r>
              <a:rPr lang="en-US" b="1" baseline="0" noProof="0" dirty="0" smtClean="0"/>
              <a:t> </a:t>
            </a:r>
            <a:r>
              <a:rPr lang="en-US" b="0" baseline="0" noProof="0" dirty="0" smtClean="0"/>
              <a:t>system functionality vs. Stakeholder &amp; customer vision. They should maintain and evolve the implementation framework, NFR governance.  System architects own the architectural runway and communicate it throughout the ART.</a:t>
            </a:r>
          </a:p>
          <a:p>
            <a:r>
              <a:rPr lang="en-US" b="1" baseline="0" noProof="0" dirty="0" smtClean="0"/>
              <a:t>Release management  </a:t>
            </a:r>
            <a:r>
              <a:rPr lang="en-US" b="0" baseline="0" noProof="0" dirty="0" smtClean="0"/>
              <a:t>-</a:t>
            </a:r>
            <a:r>
              <a:rPr lang="en-US" b="1" baseline="0" noProof="0" dirty="0" smtClean="0"/>
              <a:t> </a:t>
            </a:r>
            <a:r>
              <a:rPr lang="en-US" baseline="0" noProof="0" dirty="0" smtClean="0"/>
              <a:t>plans, manages, governs releases for the train. </a:t>
            </a:r>
          </a:p>
          <a:p>
            <a:r>
              <a:rPr lang="en-US" noProof="0" dirty="0" smtClean="0"/>
              <a:t>What is difficult?</a:t>
            </a:r>
          </a:p>
          <a:p>
            <a:pPr marL="171450" indent="-171450">
              <a:buFont typeface="Arial" panose="020B0604020202020204" pitchFamily="34" charset="0"/>
              <a:buChar char="•"/>
            </a:pPr>
            <a:r>
              <a:rPr lang="en-US" noProof="0" dirty="0" smtClean="0"/>
              <a:t>Release management – (unclear roles and responsibilities) Regulatory requirements on patient safety</a:t>
            </a:r>
            <a:r>
              <a:rPr lang="en-US" baseline="0" noProof="0" dirty="0" smtClean="0"/>
              <a:t> and V&amp;V</a:t>
            </a:r>
          </a:p>
          <a:p>
            <a:pPr marL="171450" indent="-171450">
              <a:buFont typeface="Arial" panose="020B0604020202020204" pitchFamily="34" charset="0"/>
              <a:buChar char="•"/>
            </a:pPr>
            <a:r>
              <a:rPr lang="en-US" baseline="0" noProof="0" dirty="0" smtClean="0"/>
              <a:t>Release on demand – Backlog of old commitments, ”old promises”</a:t>
            </a:r>
          </a:p>
          <a:p>
            <a:pPr marL="171450" indent="-171450">
              <a:buFont typeface="Arial" panose="020B0604020202020204" pitchFamily="34" charset="0"/>
              <a:buChar char="•"/>
            </a:pPr>
            <a:r>
              <a:rPr lang="en-US" baseline="0" noProof="0" dirty="0" smtClean="0"/>
              <a:t>Finding the right scope for a release </a:t>
            </a:r>
          </a:p>
        </p:txBody>
      </p:sp>
      <p:sp>
        <p:nvSpPr>
          <p:cNvPr id="4" name="Slide Number Placeholder 3"/>
          <p:cNvSpPr>
            <a:spLocks noGrp="1"/>
          </p:cNvSpPr>
          <p:nvPr>
            <p:ph type="sldNum" sz="quarter" idx="10"/>
          </p:nvPr>
        </p:nvSpPr>
        <p:spPr/>
        <p:txBody>
          <a:bodyPr/>
          <a:lstStyle/>
          <a:p>
            <a:fld id="{D1C5E4C2-300A-4881-B7B2-16F90990E1FE}" type="slidenum">
              <a:rPr lang="en-US" smtClean="0"/>
              <a:pPr/>
              <a:t>22</a:t>
            </a:fld>
            <a:endParaRPr lang="en-US" dirty="0"/>
          </a:p>
        </p:txBody>
      </p:sp>
    </p:spTree>
    <p:extLst>
      <p:ext uri="{BB962C8B-B14F-4D97-AF65-F5344CB8AC3E}">
        <p14:creationId xmlns:p14="http://schemas.microsoft.com/office/powerpoint/2010/main" val="2431008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8025"/>
            <a:ext cx="5486400" cy="3086100"/>
          </a:xfrm>
        </p:spPr>
      </p:sp>
      <p:sp>
        <p:nvSpPr>
          <p:cNvPr id="3" name="Notes Placeholder 2"/>
          <p:cNvSpPr>
            <a:spLocks noGrp="1"/>
          </p:cNvSpPr>
          <p:nvPr>
            <p:ph type="body" idx="1"/>
          </p:nvPr>
        </p:nvSpPr>
        <p:spPr/>
        <p:txBody>
          <a:bodyPr/>
          <a:lstStyle/>
          <a:p>
            <a:r>
              <a:rPr lang="en-US" dirty="0" smtClean="0"/>
              <a:t>Release</a:t>
            </a:r>
            <a:r>
              <a:rPr lang="en-US" baseline="0" dirty="0" smtClean="0"/>
              <a:t> planning is a k</a:t>
            </a:r>
            <a:r>
              <a:rPr lang="en-US" dirty="0" smtClean="0"/>
              <a:t>ey event</a:t>
            </a:r>
            <a:r>
              <a:rPr lang="en-US" baseline="0" dirty="0" smtClean="0"/>
              <a:t> for the ART</a:t>
            </a:r>
          </a:p>
          <a:p>
            <a:endParaRPr lang="en-US" baseline="0" dirty="0" smtClean="0"/>
          </a:p>
          <a:p>
            <a:r>
              <a:rPr lang="en-US" baseline="0" dirty="0" smtClean="0"/>
              <a:t>Result shall be: PI objectives as a time boxed commitment, the PI planning includes I&amp;A from past PI</a:t>
            </a:r>
          </a:p>
          <a:p>
            <a:endParaRPr lang="en-US" dirty="0" smtClean="0"/>
          </a:p>
          <a:p>
            <a:r>
              <a:rPr lang="en-US" dirty="0" smtClean="0"/>
              <a:t>Ideal Path: Everybody</a:t>
            </a:r>
            <a:r>
              <a:rPr lang="en-US" baseline="0" dirty="0" smtClean="0"/>
              <a:t> gathers face to face around vision &amp; prioritized backlog. Team breakouts and inter team communication lead to a plan for the 3 month period.</a:t>
            </a:r>
          </a:p>
          <a:p>
            <a:endParaRPr lang="en-US" baseline="0" dirty="0" smtClean="0"/>
          </a:p>
          <a:p>
            <a:r>
              <a:rPr lang="en-US" baseline="0" dirty="0" smtClean="0"/>
              <a:t>Challenges with multi-site development! Following slides depict how we did it with all people face-to-face.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23</a:t>
            </a:fld>
            <a:endParaRPr lang="sv-SE" dirty="0"/>
          </a:p>
        </p:txBody>
      </p:sp>
    </p:spTree>
    <p:extLst>
      <p:ext uri="{BB962C8B-B14F-4D97-AF65-F5344CB8AC3E}">
        <p14:creationId xmlns:p14="http://schemas.microsoft.com/office/powerpoint/2010/main" val="1140411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8025"/>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picture shows a gathering of</a:t>
            </a:r>
            <a:r>
              <a:rPr lang="en-US" baseline="0" dirty="0" smtClean="0"/>
              <a:t> key developers, architects and PM’s during a</a:t>
            </a:r>
            <a:r>
              <a:rPr lang="en-US" dirty="0" smtClean="0"/>
              <a:t> pre- planning event. We</a:t>
            </a:r>
            <a:r>
              <a:rPr lang="en-US" baseline="0" dirty="0" smtClean="0"/>
              <a:t> experience that c</a:t>
            </a:r>
            <a:r>
              <a:rPr lang="en-US" dirty="0" smtClean="0"/>
              <a:t>onstant</a:t>
            </a:r>
            <a:r>
              <a:rPr lang="en-US" baseline="0" dirty="0" smtClean="0"/>
              <a:t> backlog grooming is very beneficial and should not be underestimated. Even p</a:t>
            </a:r>
            <a:r>
              <a:rPr lang="en-US" dirty="0" smtClean="0"/>
              <a:t>re-planning meetings have proven to be very valuable for</a:t>
            </a:r>
            <a:r>
              <a:rPr lang="en-US" baseline="0" dirty="0" smtClean="0"/>
              <a:t> the preparation of the PI planning with regards to program backlog and the architectural runway.</a:t>
            </a:r>
          </a:p>
        </p:txBody>
      </p:sp>
      <p:sp>
        <p:nvSpPr>
          <p:cNvPr id="4" name="Slide Number Placeholder 3"/>
          <p:cNvSpPr>
            <a:spLocks noGrp="1"/>
          </p:cNvSpPr>
          <p:nvPr>
            <p:ph type="sldNum" sz="quarter" idx="10"/>
          </p:nvPr>
        </p:nvSpPr>
        <p:spPr/>
        <p:txBody>
          <a:bodyPr/>
          <a:lstStyle/>
          <a:p>
            <a:fld id="{D1C5E4C2-300A-4881-B7B2-16F90990E1FE}" type="slidenum">
              <a:rPr lang="sv-SE" smtClean="0"/>
              <a:pPr/>
              <a:t>24</a:t>
            </a:fld>
            <a:endParaRPr lang="sv-SE" dirty="0"/>
          </a:p>
        </p:txBody>
      </p:sp>
    </p:spTree>
    <p:extLst>
      <p:ext uri="{BB962C8B-B14F-4D97-AF65-F5344CB8AC3E}">
        <p14:creationId xmlns:p14="http://schemas.microsoft.com/office/powerpoint/2010/main" val="238642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8025"/>
            <a:ext cx="5486400" cy="3086100"/>
          </a:xfrm>
        </p:spPr>
      </p:sp>
      <p:sp>
        <p:nvSpPr>
          <p:cNvPr id="3" name="Notes Placeholder 2"/>
          <p:cNvSpPr>
            <a:spLocks noGrp="1"/>
          </p:cNvSpPr>
          <p:nvPr>
            <p:ph type="body" idx="1"/>
          </p:nvPr>
        </p:nvSpPr>
        <p:spPr/>
        <p:txBody>
          <a:bodyPr/>
          <a:lstStyle/>
          <a:p>
            <a:r>
              <a:rPr lang="en-US" dirty="0" smtClean="0"/>
              <a:t>The Inspect &amp; Adapt</a:t>
            </a:r>
            <a:r>
              <a:rPr lang="en-US" baseline="0" dirty="0" smtClean="0"/>
              <a:t> </a:t>
            </a:r>
            <a:r>
              <a:rPr lang="en-US" dirty="0" smtClean="0"/>
              <a:t>is</a:t>
            </a:r>
            <a:r>
              <a:rPr lang="en-US" baseline="0" dirty="0" smtClean="0"/>
              <a:t> an important part of the planning meeting and s</a:t>
            </a:r>
            <a:r>
              <a:rPr lang="en-US" dirty="0" smtClean="0"/>
              <a:t>upports</a:t>
            </a:r>
            <a:r>
              <a:rPr lang="en-US" baseline="0" dirty="0" smtClean="0"/>
              <a:t> </a:t>
            </a:r>
            <a:r>
              <a:rPr lang="en-US" baseline="0" noProof="0" dirty="0" smtClean="0"/>
              <a:t>Kaizen </a:t>
            </a:r>
            <a:r>
              <a:rPr lang="en-US" i="0" baseline="0" noProof="0" dirty="0" smtClean="0"/>
              <a:t>(</a:t>
            </a:r>
            <a:r>
              <a:rPr lang="en-US" sz="1200" b="0" i="0" kern="1200" noProof="0" dirty="0" smtClean="0">
                <a:solidFill>
                  <a:schemeClr val="tx1"/>
                </a:solidFill>
                <a:effectLst/>
                <a:latin typeface="+mn-lt"/>
                <a:ea typeface="+mn-ea"/>
                <a:cs typeface="+mn-cs"/>
              </a:rPr>
              <a:t>continuous improvement) as integral part of</a:t>
            </a:r>
            <a:r>
              <a:rPr lang="en-US" sz="1200" b="0" i="0" kern="1200" baseline="0" noProof="0" dirty="0" smtClean="0">
                <a:solidFill>
                  <a:schemeClr val="tx1"/>
                </a:solidFill>
                <a:effectLst/>
                <a:latin typeface="+mn-lt"/>
                <a:ea typeface="+mn-ea"/>
                <a:cs typeface="+mn-cs"/>
              </a:rPr>
              <a:t> lean and agile philosophy</a:t>
            </a:r>
            <a:endParaRPr lang="en-US" i="0" noProof="0" dirty="0" smtClean="0"/>
          </a:p>
          <a:p>
            <a:endParaRPr lang="en-US" dirty="0" smtClean="0"/>
          </a:p>
          <a:p>
            <a:r>
              <a:rPr lang="en-US" dirty="0" smtClean="0"/>
              <a:t>I&amp;A</a:t>
            </a:r>
            <a:r>
              <a:rPr lang="en-US" baseline="0" dirty="0" smtClean="0"/>
              <a:t> includes </a:t>
            </a:r>
          </a:p>
          <a:p>
            <a:pPr marL="171450" indent="-171450">
              <a:buFont typeface="Arial" panose="020B0604020202020204" pitchFamily="34" charset="0"/>
              <a:buChar char="•"/>
            </a:pPr>
            <a:r>
              <a:rPr lang="en-US" baseline="0" dirty="0" smtClean="0"/>
              <a:t>Solution demo</a:t>
            </a:r>
          </a:p>
          <a:p>
            <a:pPr marL="171450" indent="-171450">
              <a:buFont typeface="Arial" panose="020B0604020202020204" pitchFamily="34" charset="0"/>
              <a:buChar char="•"/>
            </a:pPr>
            <a:r>
              <a:rPr lang="en-US" baseline="0" dirty="0" smtClean="0"/>
              <a:t>Qualitative &amp; quantitative measurements</a:t>
            </a:r>
          </a:p>
          <a:p>
            <a:pPr marL="171450" indent="-171450">
              <a:buFont typeface="Arial" panose="020B0604020202020204" pitchFamily="34" charset="0"/>
              <a:buChar char="•"/>
            </a:pPr>
            <a:r>
              <a:rPr lang="en-US" baseline="0" dirty="0" smtClean="0"/>
              <a:t>PI objective evaluation</a:t>
            </a:r>
          </a:p>
          <a:p>
            <a:pPr marL="171450" indent="-171450">
              <a:buFont typeface="Arial" panose="020B0604020202020204" pitchFamily="34" charset="0"/>
              <a:buChar char="•"/>
            </a:pPr>
            <a:r>
              <a:rPr lang="en-US" baseline="0" dirty="0" smtClean="0"/>
              <a:t>Problem solving workshop</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1C5E4C2-300A-4881-B7B2-16F90990E1FE}" type="slidenum">
              <a:rPr lang="sv-SE" smtClean="0"/>
              <a:pPr/>
              <a:t>25</a:t>
            </a:fld>
            <a:endParaRPr lang="sv-SE" dirty="0"/>
          </a:p>
        </p:txBody>
      </p:sp>
    </p:spTree>
    <p:extLst>
      <p:ext uri="{BB962C8B-B14F-4D97-AF65-F5344CB8AC3E}">
        <p14:creationId xmlns:p14="http://schemas.microsoft.com/office/powerpoint/2010/main" val="103112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8025"/>
            <a:ext cx="5486400" cy="3086100"/>
          </a:xfrm>
        </p:spPr>
      </p:sp>
      <p:sp>
        <p:nvSpPr>
          <p:cNvPr id="3" name="Notes Placeholder 2"/>
          <p:cNvSpPr>
            <a:spLocks noGrp="1"/>
          </p:cNvSpPr>
          <p:nvPr>
            <p:ph type="body" idx="1"/>
          </p:nvPr>
        </p:nvSpPr>
        <p:spPr/>
        <p:txBody>
          <a:bodyPr/>
          <a:lstStyle/>
          <a:p>
            <a:r>
              <a:rPr lang="en-US" dirty="0" smtClean="0"/>
              <a:t>A joint PI planning with global participation</a:t>
            </a:r>
            <a:r>
              <a:rPr lang="en-US" baseline="0" dirty="0" smtClean="0"/>
              <a:t> creates and a</a:t>
            </a:r>
            <a:r>
              <a:rPr lang="en-US" dirty="0" smtClean="0"/>
              <a:t>mazing atmosphere.</a:t>
            </a:r>
            <a:r>
              <a:rPr lang="en-US" baseline="0" dirty="0" smtClean="0"/>
              <a:t> One of the greatest benefits of having everybody gathered in one place is the active cooperation between all stakeholders, including teams, product managers, architects etc.</a:t>
            </a:r>
            <a:endParaRPr lang="en-US"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26</a:t>
            </a:fld>
            <a:endParaRPr lang="sv-SE" dirty="0"/>
          </a:p>
        </p:txBody>
      </p:sp>
    </p:spTree>
    <p:extLst>
      <p:ext uri="{BB962C8B-B14F-4D97-AF65-F5344CB8AC3E}">
        <p14:creationId xmlns:p14="http://schemas.microsoft.com/office/powerpoint/2010/main" val="1747129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program board is used to visualize</a:t>
            </a:r>
            <a:r>
              <a:rPr lang="en-US" baseline="0" dirty="0" smtClean="0"/>
              <a:t> the PI plan for all teams with key features and milestones. </a:t>
            </a:r>
          </a:p>
          <a:p>
            <a:r>
              <a:rPr lang="en-US" dirty="0" smtClean="0"/>
              <a:t>Additionally all inter</a:t>
            </a:r>
            <a:r>
              <a:rPr lang="en-US" baseline="0" dirty="0" smtClean="0"/>
              <a:t> team </a:t>
            </a:r>
            <a:r>
              <a:rPr lang="en-US" dirty="0" smtClean="0"/>
              <a:t>dependencies are marked out with read thread. There is a handshake</a:t>
            </a:r>
            <a:r>
              <a:rPr lang="en-US" baseline="0" dirty="0" smtClean="0"/>
              <a:t> between the teams about give’s and get’s. It is very valuable to have the dependencies visible for everybody. </a:t>
            </a:r>
            <a:endParaRPr lang="en-US"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27</a:t>
            </a:fld>
            <a:endParaRPr lang="sv-SE" dirty="0"/>
          </a:p>
        </p:txBody>
      </p:sp>
    </p:spTree>
    <p:extLst>
      <p:ext uri="{BB962C8B-B14F-4D97-AF65-F5344CB8AC3E}">
        <p14:creationId xmlns:p14="http://schemas.microsoft.com/office/powerpoint/2010/main" val="252728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Capacity</a:t>
            </a:r>
          </a:p>
          <a:p>
            <a:r>
              <a:rPr lang="en-US" dirty="0" smtClean="0"/>
              <a:t>Load</a:t>
            </a:r>
          </a:p>
          <a:p>
            <a:r>
              <a:rPr lang="en-US" dirty="0" smtClean="0"/>
              <a:t>User</a:t>
            </a:r>
            <a:r>
              <a:rPr lang="en-US" baseline="0" dirty="0" smtClean="0"/>
              <a:t> Stories</a:t>
            </a:r>
          </a:p>
          <a:p>
            <a:r>
              <a:rPr lang="en-US" baseline="0" dirty="0" smtClean="0"/>
              <a:t>Milestones</a:t>
            </a:r>
          </a:p>
          <a:p>
            <a:endParaRPr lang="en-US"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28</a:t>
            </a:fld>
            <a:endParaRPr lang="sv-SE" dirty="0"/>
          </a:p>
        </p:txBody>
      </p:sp>
    </p:spTree>
    <p:extLst>
      <p:ext uri="{BB962C8B-B14F-4D97-AF65-F5344CB8AC3E}">
        <p14:creationId xmlns:p14="http://schemas.microsoft.com/office/powerpoint/2010/main" val="2029979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 Objectives will be formulated and are important for Business Value (BV) given</a:t>
            </a:r>
            <a:r>
              <a:rPr lang="en-US" baseline="0" dirty="0" smtClean="0"/>
              <a:t> by the business owners. The BV are e</a:t>
            </a:r>
            <a:r>
              <a:rPr lang="en-US" dirty="0" smtClean="0"/>
              <a:t>valuated after PI for completion and presented during the I&amp;A</a:t>
            </a:r>
            <a:r>
              <a:rPr lang="en-US" baseline="0" dirty="0" smtClean="0"/>
              <a:t> event. Objectives are c</a:t>
            </a:r>
            <a:r>
              <a:rPr lang="en-US" dirty="0" smtClean="0"/>
              <a:t>ommitted</a:t>
            </a:r>
            <a:r>
              <a:rPr lang="en-US" baseline="0" dirty="0" smtClean="0"/>
              <a:t> goals for teams!</a:t>
            </a:r>
          </a:p>
          <a:p>
            <a:r>
              <a:rPr lang="en-US" baseline="0" dirty="0" smtClean="0"/>
              <a:t>PM &amp; Team have to be aware about importance of objectives and business values.</a:t>
            </a:r>
          </a:p>
          <a:p>
            <a:endParaRPr lang="en-US" dirty="0" smtClean="0"/>
          </a:p>
        </p:txBody>
      </p:sp>
      <p:sp>
        <p:nvSpPr>
          <p:cNvPr id="4" name="Slide Number Placeholder 3"/>
          <p:cNvSpPr>
            <a:spLocks noGrp="1"/>
          </p:cNvSpPr>
          <p:nvPr>
            <p:ph type="sldNum" sz="quarter" idx="10"/>
          </p:nvPr>
        </p:nvSpPr>
        <p:spPr/>
        <p:txBody>
          <a:bodyPr/>
          <a:lstStyle/>
          <a:p>
            <a:fld id="{D1C5E4C2-300A-4881-B7B2-16F90990E1FE}" type="slidenum">
              <a:rPr lang="sv-SE" smtClean="0"/>
              <a:pPr/>
              <a:t>29</a:t>
            </a:fld>
            <a:endParaRPr lang="sv-SE" dirty="0"/>
          </a:p>
        </p:txBody>
      </p:sp>
    </p:spTree>
    <p:extLst>
      <p:ext uri="{BB962C8B-B14F-4D97-AF65-F5344CB8AC3E}">
        <p14:creationId xmlns:p14="http://schemas.microsoft.com/office/powerpoint/2010/main" val="322248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baseline="0" noProof="0" dirty="0" smtClean="0"/>
              <a:t>We will give you some brief highlights of the portfolio and team level but spend most of the time on the program level, and give you some practical examples of how we handle it. But first some overview.</a:t>
            </a:r>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3</a:t>
            </a:fld>
            <a:endParaRPr lang="sv-SE" dirty="0"/>
          </a:p>
        </p:txBody>
      </p:sp>
    </p:spTree>
    <p:extLst>
      <p:ext uri="{BB962C8B-B14F-4D97-AF65-F5344CB8AC3E}">
        <p14:creationId xmlns:p14="http://schemas.microsoft.com/office/powerpoint/2010/main" val="3438977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owners (BO) do follow the planning closely.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Draft plan review and final plan review are build in synchronization points where the planning results are presented transparently to</a:t>
            </a:r>
            <a:r>
              <a:rPr lang="en-US" baseline="0" dirty="0" smtClean="0"/>
              <a:t> all participants. After evaluation and cross check with the priorities on the backlog, the </a:t>
            </a:r>
            <a:r>
              <a:rPr lang="en-US" dirty="0" smtClean="0"/>
              <a:t>BO</a:t>
            </a:r>
            <a:r>
              <a:rPr lang="en-US" baseline="0" dirty="0" smtClean="0"/>
              <a:t> c</a:t>
            </a:r>
            <a:r>
              <a:rPr lang="en-US" dirty="0" smtClean="0"/>
              <a:t>an demand re-planning. Again the interaction through</a:t>
            </a:r>
            <a:r>
              <a:rPr lang="en-US" baseline="0" dirty="0" smtClean="0"/>
              <a:t> out the planning is </a:t>
            </a:r>
            <a:r>
              <a:rPr lang="en-US" dirty="0" smtClean="0"/>
              <a:t>desired and is an integral</a:t>
            </a:r>
            <a:r>
              <a:rPr lang="en-US" baseline="0" dirty="0" smtClean="0"/>
              <a:t> part of the PI planning meeting.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30</a:t>
            </a:fld>
            <a:endParaRPr lang="sv-SE" dirty="0"/>
          </a:p>
        </p:txBody>
      </p:sp>
    </p:spTree>
    <p:extLst>
      <p:ext uri="{BB962C8B-B14F-4D97-AF65-F5344CB8AC3E}">
        <p14:creationId xmlns:p14="http://schemas.microsoft.com/office/powerpoint/2010/main" val="4105712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31</a:t>
            </a:fld>
            <a:endParaRPr lang="sv-SE" dirty="0"/>
          </a:p>
        </p:txBody>
      </p:sp>
    </p:spTree>
    <p:extLst>
      <p:ext uri="{BB962C8B-B14F-4D97-AF65-F5344CB8AC3E}">
        <p14:creationId xmlns:p14="http://schemas.microsoft.com/office/powerpoint/2010/main" val="1597589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weekly program management meetings are</a:t>
            </a:r>
            <a:r>
              <a:rPr lang="en-US" baseline="0" dirty="0" smtClean="0"/>
              <a:t> important to follow the progress of the ART during the PI period. They are used for important program level communication, synchronization, identification of risks etc. </a:t>
            </a:r>
          </a:p>
          <a:p>
            <a:r>
              <a:rPr lang="en-US" dirty="0" smtClean="0"/>
              <a:t>During the meetings the team metrics are presented,</a:t>
            </a:r>
            <a:r>
              <a:rPr lang="en-US" baseline="0" dirty="0" smtClean="0"/>
              <a:t> they include the following key elements:</a:t>
            </a:r>
          </a:p>
          <a:p>
            <a:pPr marL="171450" indent="-171450">
              <a:buFont typeface="Arial" panose="020B0604020202020204" pitchFamily="34" charset="0"/>
              <a:buChar char="•"/>
            </a:pPr>
            <a:r>
              <a:rPr lang="en-US" baseline="0" dirty="0" smtClean="0"/>
              <a:t>Feature completeness by story points</a:t>
            </a:r>
          </a:p>
          <a:p>
            <a:pPr marL="171450" indent="-171450">
              <a:buFont typeface="Arial" panose="020B0604020202020204" pitchFamily="34" charset="0"/>
              <a:buChar char="•"/>
            </a:pPr>
            <a:r>
              <a:rPr lang="en-US" baseline="0" dirty="0" smtClean="0"/>
              <a:t>Average velocity</a:t>
            </a:r>
          </a:p>
          <a:p>
            <a:pPr marL="171450" indent="-171450">
              <a:buFont typeface="Arial" panose="020B0604020202020204" pitchFamily="34" charset="0"/>
              <a:buChar char="•"/>
            </a:pPr>
            <a:r>
              <a:rPr lang="en-US" baseline="0" dirty="0" smtClean="0"/>
              <a:t>Dependencies</a:t>
            </a:r>
          </a:p>
          <a:p>
            <a:pPr marL="171450" indent="-171450">
              <a:buFont typeface="Arial" panose="020B0604020202020204" pitchFamily="34" charset="0"/>
              <a:buChar char="•"/>
            </a:pPr>
            <a:r>
              <a:rPr lang="en-US" baseline="0" dirty="0" smtClean="0"/>
              <a:t>Defects</a:t>
            </a:r>
          </a:p>
        </p:txBody>
      </p:sp>
      <p:sp>
        <p:nvSpPr>
          <p:cNvPr id="4" name="Slide Number Placeholder 3"/>
          <p:cNvSpPr>
            <a:spLocks noGrp="1"/>
          </p:cNvSpPr>
          <p:nvPr>
            <p:ph type="sldNum" sz="quarter" idx="10"/>
          </p:nvPr>
        </p:nvSpPr>
        <p:spPr/>
        <p:txBody>
          <a:bodyPr/>
          <a:lstStyle/>
          <a:p>
            <a:fld id="{D1C5E4C2-300A-4881-B7B2-16F90990E1FE}" type="slidenum">
              <a:rPr lang="sv-SE" smtClean="0"/>
              <a:pPr/>
              <a:t>32</a:t>
            </a:fld>
            <a:endParaRPr lang="sv-SE" dirty="0"/>
          </a:p>
        </p:txBody>
      </p:sp>
    </p:spTree>
    <p:extLst>
      <p:ext uri="{BB962C8B-B14F-4D97-AF65-F5344CB8AC3E}">
        <p14:creationId xmlns:p14="http://schemas.microsoft.com/office/powerpoint/2010/main" val="3315943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8025"/>
            <a:ext cx="5486400" cy="3086100"/>
          </a:xfrm>
        </p:spPr>
      </p:sp>
      <p:sp>
        <p:nvSpPr>
          <p:cNvPr id="3" name="Notes Placeholder 2"/>
          <p:cNvSpPr>
            <a:spLocks noGrp="1"/>
          </p:cNvSpPr>
          <p:nvPr>
            <p:ph type="body" idx="1"/>
          </p:nvPr>
        </p:nvSpPr>
        <p:spPr/>
        <p:txBody>
          <a:bodyPr>
            <a:normAutofit/>
          </a:bodyPr>
          <a:lstStyle/>
          <a:p>
            <a:r>
              <a:rPr lang="en-US" noProof="0" dirty="0" smtClean="0"/>
              <a:t>As we assume everyone to be familiar</a:t>
            </a:r>
            <a:r>
              <a:rPr lang="en-US" baseline="0" noProof="0" dirty="0" smtClean="0"/>
              <a:t> with Scrum we just wanted to point out a few learnings on team level.</a:t>
            </a:r>
            <a:endParaRPr lang="en-US" noProof="0" dirty="0"/>
          </a:p>
        </p:txBody>
      </p:sp>
      <p:sp>
        <p:nvSpPr>
          <p:cNvPr id="4" name="Date Placeholder 3"/>
          <p:cNvSpPr>
            <a:spLocks noGrp="1"/>
          </p:cNvSpPr>
          <p:nvPr>
            <p:ph type="dt" idx="10"/>
          </p:nvPr>
        </p:nvSpPr>
        <p:spPr/>
        <p:txBody>
          <a:bodyPr/>
          <a:lstStyle/>
          <a:p>
            <a:fld id="{305DAF89-33ED-4927-A4C5-E8ECB37D01ED}" type="datetime4">
              <a:rPr lang="en-US" noProof="0" smtClean="0"/>
              <a:pPr/>
              <a:t>September 2, 2015</a:t>
            </a:fld>
            <a:endParaRPr lang="en-US" noProof="0" dirty="0"/>
          </a:p>
        </p:txBody>
      </p:sp>
      <p:sp>
        <p:nvSpPr>
          <p:cNvPr id="5" name="Slide Number Placeholder 4"/>
          <p:cNvSpPr>
            <a:spLocks noGrp="1"/>
          </p:cNvSpPr>
          <p:nvPr>
            <p:ph type="sldNum" sz="quarter" idx="11"/>
          </p:nvPr>
        </p:nvSpPr>
        <p:spPr/>
        <p:txBody>
          <a:bodyPr/>
          <a:lstStyle/>
          <a:p>
            <a:fld id="{D1C5E4C2-300A-4881-B7B2-16F90990E1FE}" type="slidenum">
              <a:rPr lang="en-US" noProof="0" smtClean="0"/>
              <a:pPr/>
              <a:t>33</a:t>
            </a:fld>
            <a:endParaRPr lang="en-US" noProof="0" dirty="0"/>
          </a:p>
        </p:txBody>
      </p:sp>
    </p:spTree>
    <p:extLst>
      <p:ext uri="{BB962C8B-B14F-4D97-AF65-F5344CB8AC3E}">
        <p14:creationId xmlns:p14="http://schemas.microsoft.com/office/powerpoint/2010/main" val="1021925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8025"/>
            <a:ext cx="5486400" cy="3086100"/>
          </a:xfrm>
        </p:spPr>
      </p:sp>
      <p:sp>
        <p:nvSpPr>
          <p:cNvPr id="3" name="Notes Placeholder 2"/>
          <p:cNvSpPr>
            <a:spLocks noGrp="1"/>
          </p:cNvSpPr>
          <p:nvPr>
            <p:ph type="body" idx="1"/>
          </p:nvPr>
        </p:nvSpPr>
        <p:spPr/>
        <p:txBody>
          <a:bodyPr/>
          <a:lstStyle/>
          <a:p>
            <a:r>
              <a:rPr lang="en-US" noProof="0" dirty="0" smtClean="0"/>
              <a:t>Scrum XP is prescribed on team level</a:t>
            </a:r>
          </a:p>
          <a:p>
            <a:r>
              <a:rPr lang="en-US" noProof="0" dirty="0" smtClean="0"/>
              <a:t>The</a:t>
            </a:r>
            <a:r>
              <a:rPr lang="en-US" baseline="0" noProof="0" dirty="0" smtClean="0"/>
              <a:t> team h</a:t>
            </a:r>
            <a:r>
              <a:rPr lang="en-US" noProof="0" dirty="0" smtClean="0"/>
              <a:t>ave to know where they fit in the big picture</a:t>
            </a:r>
          </a:p>
          <a:p>
            <a:r>
              <a:rPr lang="en-US" noProof="0" dirty="0" smtClean="0"/>
              <a:t>Transformation</a:t>
            </a:r>
            <a:r>
              <a:rPr lang="en-US" baseline="0" noProof="0" dirty="0" smtClean="0"/>
              <a:t> necessary </a:t>
            </a:r>
            <a:r>
              <a:rPr lang="en-US" baseline="0" noProof="0" dirty="0" smtClean="0">
                <a:sym typeface="Wingdings" panose="05000000000000000000" pitchFamily="2" charset="2"/>
              </a:rPr>
              <a:t> SAFe mindset (look outside the team as well)</a:t>
            </a:r>
          </a:p>
          <a:p>
            <a:r>
              <a:rPr lang="en-US" baseline="0" noProof="0" dirty="0" smtClean="0">
                <a:sym typeface="Wingdings" panose="05000000000000000000" pitchFamily="2" charset="2"/>
              </a:rPr>
              <a:t>It all starts on team level  consistent usage of all tools &amp; procedures</a:t>
            </a:r>
          </a:p>
          <a:p>
            <a:r>
              <a:rPr lang="en-US" baseline="0" noProof="0" dirty="0" smtClean="0">
                <a:sym typeface="Wingdings" panose="05000000000000000000" pitchFamily="2" charset="2"/>
              </a:rPr>
              <a:t>SAFe addresses building team of teams. Facilitating collaboration cross team and cross sites is a key for program </a:t>
            </a:r>
            <a:r>
              <a:rPr lang="en-US" baseline="0" noProof="0" smtClean="0">
                <a:sym typeface="Wingdings" panose="05000000000000000000" pitchFamily="2" charset="2"/>
              </a:rPr>
              <a:t>level management.</a:t>
            </a:r>
            <a:endParaRPr lang="en-US" baseline="0" noProof="0" dirty="0" smtClean="0">
              <a:sym typeface="Wingdings" panose="05000000000000000000" pitchFamily="2" charset="2"/>
            </a:endParaRPr>
          </a:p>
          <a:p>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34</a:t>
            </a:fld>
            <a:endParaRPr lang="sv-SE" dirty="0"/>
          </a:p>
        </p:txBody>
      </p:sp>
    </p:spTree>
    <p:extLst>
      <p:ext uri="{BB962C8B-B14F-4D97-AF65-F5344CB8AC3E}">
        <p14:creationId xmlns:p14="http://schemas.microsoft.com/office/powerpoint/2010/main" val="4134506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normAutofit/>
          </a:bodyPr>
          <a:lstStyle/>
          <a:p>
            <a:r>
              <a:rPr lang="en-US" noProof="0" dirty="0" smtClean="0"/>
              <a:t>So what have we</a:t>
            </a:r>
            <a:r>
              <a:rPr lang="en-US" baseline="0" noProof="0" dirty="0" smtClean="0"/>
              <a:t> learned so far? We have not yet made any release on the new software platform and do not yet have any evidence that we are faster or better, but we can see improvements.</a:t>
            </a:r>
          </a:p>
          <a:p>
            <a:endParaRPr lang="sv-SE" baseline="0" noProof="0" dirty="0" smtClean="0"/>
          </a:p>
          <a:p>
            <a:pPr eaLnBrk="1" hangingPunct="1"/>
            <a:r>
              <a:rPr lang="en-US" baseline="0" noProof="0" dirty="0" smtClean="0"/>
              <a:t>What are the 3 best tips for starting up SAFe?</a:t>
            </a:r>
          </a:p>
          <a:p>
            <a:pPr marL="228600" indent="-228600" eaLnBrk="1" hangingPunct="1">
              <a:buAutoNum type="arabicParenR"/>
            </a:pPr>
            <a:r>
              <a:rPr lang="en-US" baseline="0" noProof="0" dirty="0" smtClean="0"/>
              <a:t>Get buy in from management – this is nothing that is isolated to development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noProof="0" dirty="0" smtClean="0"/>
              <a:t>Plan for a lot of training and exchange of practices to ensure an understanding of the principles behind (the mechanics are easy to learn). Bring in consultants/experts!</a:t>
            </a:r>
            <a:endParaRPr lang="en-US" noProof="0" dirty="0" smtClean="0"/>
          </a:p>
          <a:p>
            <a:pPr marL="228600" indent="-228600" eaLnBrk="1" hangingPunct="1">
              <a:buAutoNum type="arabicParenR"/>
            </a:pPr>
            <a:r>
              <a:rPr lang="en-US" baseline="0" noProof="0" dirty="0" smtClean="0"/>
              <a:t>Use agile to introduce it (don’t wait until everything is planned and in control, just start)</a:t>
            </a:r>
          </a:p>
          <a:p>
            <a:endParaRPr lang="en-US" noProof="0" dirty="0"/>
          </a:p>
        </p:txBody>
      </p:sp>
      <p:sp>
        <p:nvSpPr>
          <p:cNvPr id="4" name="Date Placeholder 3"/>
          <p:cNvSpPr>
            <a:spLocks noGrp="1"/>
          </p:cNvSpPr>
          <p:nvPr>
            <p:ph type="dt" idx="10"/>
          </p:nvPr>
        </p:nvSpPr>
        <p:spPr/>
        <p:txBody>
          <a:bodyPr/>
          <a:lstStyle/>
          <a:p>
            <a:fld id="{305DAF89-33ED-4927-A4C5-E8ECB37D01ED}" type="datetime4">
              <a:rPr lang="en-US" noProof="0" smtClean="0"/>
              <a:pPr/>
              <a:t>September 2, 2015</a:t>
            </a:fld>
            <a:endParaRPr lang="en-US" noProof="0" dirty="0"/>
          </a:p>
        </p:txBody>
      </p:sp>
      <p:sp>
        <p:nvSpPr>
          <p:cNvPr id="5" name="Slide Number Placeholder 4"/>
          <p:cNvSpPr>
            <a:spLocks noGrp="1"/>
          </p:cNvSpPr>
          <p:nvPr>
            <p:ph type="sldNum" sz="quarter" idx="11"/>
          </p:nvPr>
        </p:nvSpPr>
        <p:spPr/>
        <p:txBody>
          <a:bodyPr/>
          <a:lstStyle/>
          <a:p>
            <a:fld id="{D1C5E4C2-300A-4881-B7B2-16F90990E1FE}" type="slidenum">
              <a:rPr lang="en-US" noProof="0" smtClean="0"/>
              <a:pPr/>
              <a:t>35</a:t>
            </a:fld>
            <a:endParaRPr lang="en-US" noProof="0" dirty="0"/>
          </a:p>
        </p:txBody>
      </p:sp>
    </p:spTree>
    <p:extLst>
      <p:ext uri="{BB962C8B-B14F-4D97-AF65-F5344CB8AC3E}">
        <p14:creationId xmlns:p14="http://schemas.microsoft.com/office/powerpoint/2010/main" val="2930640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noProof="0" dirty="0" smtClean="0"/>
              <a:t>Remember the bad we saw when scaling up Scrum. Insufficient system design and architecture, teams working in silos with dependency and integration issues, lack of big picture etc.</a:t>
            </a:r>
          </a:p>
          <a:p>
            <a:endParaRPr lang="en-US" noProof="0" dirty="0" smtClean="0"/>
          </a:p>
          <a:p>
            <a:r>
              <a:rPr lang="en-US" noProof="0" dirty="0" smtClean="0"/>
              <a:t>The</a:t>
            </a:r>
            <a:r>
              <a:rPr lang="en-US" baseline="0" noProof="0" dirty="0" smtClean="0"/>
              <a:t> m</a:t>
            </a:r>
            <a:r>
              <a:rPr lang="en-US" noProof="0" dirty="0" smtClean="0"/>
              <a:t>ain value that we have seen</a:t>
            </a:r>
            <a:r>
              <a:rPr lang="en-US" baseline="0" noProof="0" dirty="0" smtClean="0"/>
              <a:t> through the introduction of SAFe are:</a:t>
            </a:r>
          </a:p>
          <a:p>
            <a:r>
              <a:rPr lang="en-US" baseline="0" noProof="0" dirty="0" smtClean="0"/>
              <a:t>Improved code quality already through Scrum</a:t>
            </a:r>
          </a:p>
          <a:p>
            <a:r>
              <a:rPr lang="en-US" baseline="0" noProof="0" dirty="0" smtClean="0"/>
              <a:t>The program execution provides cross site and cross function collaboration.</a:t>
            </a:r>
          </a:p>
          <a:p>
            <a:r>
              <a:rPr lang="en-US" baseline="0" noProof="0" dirty="0" smtClean="0"/>
              <a:t>PI planning provides both vertical and horizontal alignment. Teams know what other teams are doing, teams knows what business expect and business what teams can deliver.</a:t>
            </a:r>
          </a:p>
          <a:p>
            <a:r>
              <a:rPr lang="en-US" baseline="0" noProof="0" dirty="0" smtClean="0"/>
              <a:t>Transparency through working in the same system and regular demonstrations.</a:t>
            </a:r>
          </a:p>
          <a:p>
            <a:r>
              <a:rPr lang="en-US" baseline="0" noProof="0" dirty="0" smtClean="0"/>
              <a:t>And agile estimates and planning drives realistic long term planning.</a:t>
            </a:r>
          </a:p>
          <a:p>
            <a:endParaRPr lang="en-US" baseline="0" noProof="0" dirty="0" smtClean="0"/>
          </a:p>
          <a:p>
            <a:r>
              <a:rPr lang="en-US" baseline="0" noProof="0" dirty="0" smtClean="0"/>
              <a:t>However, all gaps are not filled yet…</a:t>
            </a:r>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36</a:t>
            </a:fld>
            <a:endParaRPr lang="sv-SE" dirty="0"/>
          </a:p>
        </p:txBody>
      </p:sp>
    </p:spTree>
    <p:extLst>
      <p:ext uri="{BB962C8B-B14F-4D97-AF65-F5344CB8AC3E}">
        <p14:creationId xmlns:p14="http://schemas.microsoft.com/office/powerpoint/2010/main" val="251418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noProof="0" dirty="0" smtClean="0"/>
              <a:t>We still need more work on…</a:t>
            </a:r>
          </a:p>
          <a:p>
            <a:r>
              <a:rPr lang="en-US" noProof="0" dirty="0" smtClean="0"/>
              <a:t>System architecture and design.</a:t>
            </a:r>
          </a:p>
          <a:p>
            <a:r>
              <a:rPr lang="en-US" noProof="0" dirty="0" smtClean="0"/>
              <a:t>Work definition and estimates. It is not trivial to write good epics, features or user stories. We need</a:t>
            </a:r>
            <a:r>
              <a:rPr lang="en-US" baseline="0" noProof="0" dirty="0" smtClean="0"/>
              <a:t> to put more effort on it.</a:t>
            </a:r>
          </a:p>
          <a:p>
            <a:r>
              <a:rPr lang="en-US" baseline="0" noProof="0" dirty="0" smtClean="0"/>
              <a:t>Cross team &amp; site collaboration does not happen by itself.</a:t>
            </a:r>
            <a:endParaRPr 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did not staff our system teams sufficiently, need to add more people there</a:t>
            </a:r>
            <a:r>
              <a:rPr lang="en-US" baseline="0" dirty="0" smtClean="0"/>
              <a:t> and work more on integration.</a:t>
            </a:r>
            <a:endParaRPr lang="en-US" dirty="0" smtClean="0"/>
          </a:p>
          <a:p>
            <a:r>
              <a:rPr lang="en-US" noProof="0" dirty="0" smtClean="0"/>
              <a:t>Consistent use of Rally is important (how we handle bugs, split user stories,</a:t>
            </a:r>
            <a:r>
              <a:rPr lang="en-US" baseline="0" noProof="0" dirty="0" smtClean="0"/>
              <a:t> define done criteria etc.) </a:t>
            </a:r>
            <a:r>
              <a:rPr lang="en-US" noProof="0" dirty="0" smtClean="0"/>
              <a:t>to get consistent</a:t>
            </a:r>
            <a:r>
              <a:rPr lang="en-US" baseline="0" noProof="0" dirty="0" smtClean="0"/>
              <a:t> data that we can trust.</a:t>
            </a:r>
            <a:endParaRPr 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constant need to maintain good engineering practices, adherence to done criteria etc., to maintain good quality. It is so easy to fall back to old patterns.</a:t>
            </a:r>
          </a:p>
          <a:p>
            <a:r>
              <a:rPr lang="en-US" noProof="0" dirty="0" smtClean="0"/>
              <a:t>And we need still to prioritize harder at program and portfolio</a:t>
            </a:r>
            <a:r>
              <a:rPr lang="en-US" baseline="0" noProof="0" dirty="0" smtClean="0"/>
              <a:t> level. Align PM to each other and to BM.</a:t>
            </a:r>
          </a:p>
          <a:p>
            <a:endParaRPr lang="en-US" baseline="0" noProof="0" dirty="0" smtClean="0"/>
          </a:p>
          <a:p>
            <a:r>
              <a:rPr lang="en-US" baseline="0" noProof="0" dirty="0" smtClean="0"/>
              <a:t>SAFe gives the framework for all this, but you still have to do the work, and do it good!</a:t>
            </a:r>
            <a:endParaRPr lang="en-US" noProof="0" dirty="0" smtClean="0"/>
          </a:p>
          <a:p>
            <a:endParaRPr lang="en-US" noProof="0" dirty="0" smtClean="0"/>
          </a:p>
          <a:p>
            <a:r>
              <a:rPr lang="en-US" noProof="0" dirty="0" smtClean="0"/>
              <a:t>What would you say are our largest current</a:t>
            </a:r>
            <a:r>
              <a:rPr lang="en-US" baseline="0" noProof="0" dirty="0" smtClean="0"/>
              <a:t> </a:t>
            </a:r>
            <a:r>
              <a:rPr lang="en-US" noProof="0" dirty="0" smtClean="0"/>
              <a:t>challenges?</a:t>
            </a:r>
          </a:p>
          <a:p>
            <a:r>
              <a:rPr lang="en-US" noProof="0" dirty="0" smtClean="0"/>
              <a:t>(next slide)</a:t>
            </a:r>
          </a:p>
        </p:txBody>
      </p:sp>
      <p:sp>
        <p:nvSpPr>
          <p:cNvPr id="4" name="Slide Number Placeholder 3"/>
          <p:cNvSpPr>
            <a:spLocks noGrp="1"/>
          </p:cNvSpPr>
          <p:nvPr>
            <p:ph type="sldNum" sz="quarter" idx="10"/>
          </p:nvPr>
        </p:nvSpPr>
        <p:spPr/>
        <p:txBody>
          <a:bodyPr/>
          <a:lstStyle/>
          <a:p>
            <a:fld id="{D1C5E4C2-300A-4881-B7B2-16F90990E1FE}" type="slidenum">
              <a:rPr lang="sv-SE" smtClean="0"/>
              <a:pPr/>
              <a:t>37</a:t>
            </a:fld>
            <a:endParaRPr lang="sv-SE" dirty="0"/>
          </a:p>
        </p:txBody>
      </p:sp>
    </p:spTree>
    <p:extLst>
      <p:ext uri="{BB962C8B-B14F-4D97-AF65-F5344CB8AC3E}">
        <p14:creationId xmlns:p14="http://schemas.microsoft.com/office/powerpoint/2010/main" val="507748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dirty="0" smtClean="0"/>
              <a:t>Refine value streams and rearrange trains to overcome the large geographical distribution. </a:t>
            </a:r>
            <a:r>
              <a:rPr lang="en-US" baseline="0" dirty="0" smtClean="0"/>
              <a:t> </a:t>
            </a:r>
            <a:r>
              <a:rPr lang="en-US" dirty="0" smtClean="0"/>
              <a:t>Actually takes a complete reorganization and substantial competence development to make it ideal (that is,</a:t>
            </a:r>
            <a:r>
              <a:rPr lang="en-US" baseline="0" dirty="0" smtClean="0"/>
              <a:t> </a:t>
            </a:r>
            <a:r>
              <a:rPr lang="en-US" dirty="0" smtClean="0"/>
              <a:t>when a geographical area can manage a value stream).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Derive global priorities from business value. We</a:t>
            </a:r>
            <a:r>
              <a:rPr lang="en-US" baseline="0" dirty="0" smtClean="0"/>
              <a:t> still do a lot of e</a:t>
            </a:r>
            <a:r>
              <a:rPr lang="en-US" dirty="0" smtClean="0"/>
              <a:t>stimates and planning</a:t>
            </a:r>
            <a:r>
              <a:rPr lang="en-US" baseline="0" dirty="0" smtClean="0"/>
              <a:t> and “try to fit all in”.</a:t>
            </a:r>
            <a:endParaRPr lang="en-US" dirty="0" smtClean="0"/>
          </a:p>
          <a:p>
            <a:r>
              <a:rPr lang="en-US" dirty="0" smtClean="0"/>
              <a:t>Empower the teams and get the teams in charge of engineering quality. I think this is one of the main tasks of management. Teams that are not experienced Scrum teams tend to put quality in hands of PO/PM instead of taking</a:t>
            </a:r>
            <a:r>
              <a:rPr lang="en-US" baseline="0" dirty="0" smtClean="0"/>
              <a:t> the </a:t>
            </a:r>
            <a:r>
              <a:rPr lang="en-US" dirty="0" smtClean="0"/>
              <a:t>lead for good</a:t>
            </a:r>
            <a:r>
              <a:rPr lang="en-US" baseline="0" dirty="0" smtClean="0"/>
              <a:t> engineering practices</a:t>
            </a:r>
            <a:r>
              <a:rPr lang="en-US" dirty="0" smtClean="0"/>
              <a:t>.</a:t>
            </a:r>
          </a:p>
          <a:p>
            <a:r>
              <a:rPr lang="en-US" dirty="0" smtClean="0"/>
              <a:t>How to handle release management of medical device in SAFe? How far in deliver on demand can we go and still fulfill regulatory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38</a:t>
            </a:fld>
            <a:endParaRPr lang="sv-SE" dirty="0"/>
          </a:p>
        </p:txBody>
      </p:sp>
    </p:spTree>
    <p:extLst>
      <p:ext uri="{BB962C8B-B14F-4D97-AF65-F5344CB8AC3E}">
        <p14:creationId xmlns:p14="http://schemas.microsoft.com/office/powerpoint/2010/main" val="2197276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5E4C2-300A-4881-B7B2-16F90990E1FE}" type="slidenum">
              <a:rPr lang="sv-SE" smtClean="0"/>
              <a:pPr/>
              <a:t>39</a:t>
            </a:fld>
            <a:endParaRPr lang="sv-SE" dirty="0"/>
          </a:p>
        </p:txBody>
      </p:sp>
    </p:spTree>
    <p:extLst>
      <p:ext uri="{BB962C8B-B14F-4D97-AF65-F5344CB8AC3E}">
        <p14:creationId xmlns:p14="http://schemas.microsoft.com/office/powerpoint/2010/main" val="152837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r>
              <a:rPr lang="en-US" baseline="0" noProof="0" dirty="0" smtClean="0"/>
              <a:t>What are we doing at Elekta? We are working with a world health problem…</a:t>
            </a:r>
          </a:p>
          <a:p>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Even if we take out the aging factor, the number of new cases increase.</a:t>
            </a:r>
            <a:endParaRPr lang="en-US" noProof="0" dirty="0" smtClean="0"/>
          </a:p>
          <a:p>
            <a:endParaRPr lang="en-US" noProof="0" dirty="0"/>
          </a:p>
        </p:txBody>
      </p:sp>
      <p:sp>
        <p:nvSpPr>
          <p:cNvPr id="4" name="Slide Number Placeholder 3"/>
          <p:cNvSpPr>
            <a:spLocks noGrp="1"/>
          </p:cNvSpPr>
          <p:nvPr>
            <p:ph type="sldNum" sz="quarter" idx="10"/>
          </p:nvPr>
        </p:nvSpPr>
        <p:spPr/>
        <p:txBody>
          <a:bodyPr/>
          <a:lstStyle/>
          <a:p>
            <a:fld id="{D1C5E4C2-300A-4881-B7B2-16F90990E1FE}" type="slidenum">
              <a:rPr lang="sv-SE" smtClean="0"/>
              <a:pPr/>
              <a:t>4</a:t>
            </a:fld>
            <a:endParaRPr lang="sv-SE" dirty="0"/>
          </a:p>
        </p:txBody>
      </p:sp>
    </p:spTree>
    <p:extLst>
      <p:ext uri="{BB962C8B-B14F-4D97-AF65-F5344CB8AC3E}">
        <p14:creationId xmlns:p14="http://schemas.microsoft.com/office/powerpoint/2010/main" val="324848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420688" y="768350"/>
            <a:ext cx="5956300" cy="3351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t>We fight cancer</a:t>
            </a:r>
            <a:r>
              <a:rPr lang="en-US" altLang="en-US" baseline="0" dirty="0" smtClean="0"/>
              <a:t> and our vision is</a:t>
            </a:r>
            <a:r>
              <a:rPr lang="en-US" altLang="en-US" dirty="0" smtClean="0"/>
              <a:t> information-guided cancer care,</a:t>
            </a:r>
            <a:r>
              <a:rPr lang="en-US" altLang="en-US" baseline="0" dirty="0" smtClean="0"/>
              <a:t> that b</a:t>
            </a:r>
            <a:r>
              <a:rPr lang="en-US" altLang="en-US" dirty="0" smtClean="0"/>
              <a:t>etter information will transform cancer care. Let’s take</a:t>
            </a:r>
            <a:r>
              <a:rPr lang="en-US" altLang="en-US" baseline="0" dirty="0" smtClean="0"/>
              <a:t> a closer </a:t>
            </a:r>
            <a:r>
              <a:rPr lang="en-US" altLang="en-US" dirty="0" smtClean="0"/>
              <a:t>look at the vision, as it also explains what we do at Elekta.</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buClr>
                <a:schemeClr val="accent1"/>
              </a:buClr>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buFont typeface="Arial" panose="020B0604020202020204" pitchFamily="34" charset="0"/>
              <a:buChar char="‒"/>
              <a:defRPr sz="1100">
                <a:solidFill>
                  <a:schemeClr val="tx2"/>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7881265-1E40-43B4-821A-9B05A4249440}" type="slidenum">
              <a:rPr lang="sv-SE" altLang="en-US" sz="1100" smtClean="0">
                <a:solidFill>
                  <a:srgbClr val="A7A8AA"/>
                </a:solidFill>
              </a:rPr>
              <a:pPr>
                <a:spcBef>
                  <a:spcPct val="0"/>
                </a:spcBef>
              </a:pPr>
              <a:t>5</a:t>
            </a:fld>
            <a:endParaRPr lang="sv-SE" altLang="en-US" sz="1100" dirty="0" smtClean="0">
              <a:solidFill>
                <a:srgbClr val="A7A8AA"/>
              </a:solidFill>
            </a:endParaRPr>
          </a:p>
        </p:txBody>
      </p:sp>
    </p:spTree>
    <p:extLst>
      <p:ext uri="{BB962C8B-B14F-4D97-AF65-F5344CB8AC3E}">
        <p14:creationId xmlns:p14="http://schemas.microsoft.com/office/powerpoint/2010/main" val="352165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normAutofit/>
          </a:bodyPr>
          <a:lstStyle/>
          <a:p>
            <a:r>
              <a:rPr lang="en-US" noProof="0" dirty="0" smtClean="0"/>
              <a:t>Elekta</a:t>
            </a:r>
            <a:r>
              <a:rPr lang="en-US" baseline="0" noProof="0" dirty="0" smtClean="0"/>
              <a:t> has a broad product portfolio including various equipment for treating cancer and software for the complete clinical workflow (diagnosis, treatment planning and treatment delivery, and follow-up). We work with software and it is our agile journey that we are going to describe.</a:t>
            </a:r>
            <a:endParaRPr lang="en-US" noProof="0" dirty="0"/>
          </a:p>
        </p:txBody>
      </p:sp>
      <p:sp>
        <p:nvSpPr>
          <p:cNvPr id="4" name="Date Placeholder 3"/>
          <p:cNvSpPr>
            <a:spLocks noGrp="1"/>
          </p:cNvSpPr>
          <p:nvPr>
            <p:ph type="dt" idx="10"/>
          </p:nvPr>
        </p:nvSpPr>
        <p:spPr/>
        <p:txBody>
          <a:bodyPr/>
          <a:lstStyle/>
          <a:p>
            <a:fld id="{39CF4F8F-DE8C-46F4-B8CF-2D05E8DD95E9}" type="datetime4">
              <a:rPr lang="en-US" noProof="0" smtClean="0"/>
              <a:pPr/>
              <a:t>September 2, 2015</a:t>
            </a:fld>
            <a:endParaRPr lang="en-US" noProof="0" dirty="0"/>
          </a:p>
        </p:txBody>
      </p:sp>
      <p:sp>
        <p:nvSpPr>
          <p:cNvPr id="5" name="Slide Number Placeholder 4"/>
          <p:cNvSpPr>
            <a:spLocks noGrp="1"/>
          </p:cNvSpPr>
          <p:nvPr>
            <p:ph type="sldNum" sz="quarter" idx="11"/>
          </p:nvPr>
        </p:nvSpPr>
        <p:spPr/>
        <p:txBody>
          <a:bodyPr/>
          <a:lstStyle/>
          <a:p>
            <a:fld id="{D1C5E4C2-300A-4881-B7B2-16F90990E1FE}" type="slidenum">
              <a:rPr lang="en-US" noProof="0" smtClean="0"/>
              <a:pPr/>
              <a:t>6</a:t>
            </a:fld>
            <a:endParaRPr lang="en-US" noProof="0" dirty="0"/>
          </a:p>
        </p:txBody>
      </p:sp>
    </p:spTree>
    <p:extLst>
      <p:ext uri="{BB962C8B-B14F-4D97-AF65-F5344CB8AC3E}">
        <p14:creationId xmlns:p14="http://schemas.microsoft.com/office/powerpoint/2010/main" val="422314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F4C13F2D-7AF0-4F2A-A697-F7AF965B72D9}" type="datetime4">
              <a:rPr lang="en-US" smtClean="0">
                <a:solidFill>
                  <a:schemeClr val="bg2"/>
                </a:solidFill>
              </a:rPr>
              <a:pPr eaLnBrk="1" hangingPunct="1"/>
              <a:t>September 2, 2015</a:t>
            </a:fld>
            <a:endParaRPr lang="en-US" dirty="0" smtClean="0">
              <a:solidFill>
                <a:schemeClr val="bg2"/>
              </a:solidFill>
            </a:endParaRPr>
          </a:p>
        </p:txBody>
      </p:sp>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4C7F4F6B-64E0-44E4-AB47-0BEC333E961D}" type="slidenum">
              <a:rPr lang="en-US" smtClean="0">
                <a:solidFill>
                  <a:schemeClr val="bg2"/>
                </a:solidFill>
              </a:rPr>
              <a:pPr eaLnBrk="1" hangingPunct="1"/>
              <a:t>7</a:t>
            </a:fld>
            <a:endParaRPr lang="en-US" dirty="0" smtClean="0">
              <a:solidFill>
                <a:schemeClr val="bg2"/>
              </a:solidFill>
            </a:endParaRPr>
          </a:p>
        </p:txBody>
      </p:sp>
      <p:sp>
        <p:nvSpPr>
          <p:cNvPr id="46084" name="Rectangle 2"/>
          <p:cNvSpPr>
            <a:spLocks noGrp="1" noRot="1" noChangeAspect="1" noChangeArrowheads="1" noTextEdit="1"/>
          </p:cNvSpPr>
          <p:nvPr>
            <p:ph type="sldImg"/>
          </p:nvPr>
        </p:nvSpPr>
        <p:spPr>
          <a:xfrm>
            <a:off x="85725" y="741363"/>
            <a:ext cx="6619875" cy="3724275"/>
          </a:xfrm>
          <a:ln/>
        </p:spPr>
      </p:sp>
      <p:sp>
        <p:nvSpPr>
          <p:cNvPr id="46085" name="Rectangle 3"/>
          <p:cNvSpPr>
            <a:spLocks noGrp="1" noChangeArrowheads="1"/>
          </p:cNvSpPr>
          <p:nvPr>
            <p:ph type="body" idx="1"/>
          </p:nvPr>
        </p:nvSpPr>
        <p:spPr>
          <a:xfrm>
            <a:off x="923925" y="4719641"/>
            <a:ext cx="539750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1" tIns="45736" rIns="91471" bIns="45736"/>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So on the software side, we had development over many time zones, and with people with different background and history, working on separate products.</a:t>
            </a:r>
            <a:endParaRPr lang="en-US" noProof="0" dirty="0" smtClean="0">
              <a:latin typeface="Arial" charset="0"/>
            </a:endParaRPr>
          </a:p>
        </p:txBody>
      </p:sp>
    </p:spTree>
    <p:extLst>
      <p:ext uri="{BB962C8B-B14F-4D97-AF65-F5344CB8AC3E}">
        <p14:creationId xmlns:p14="http://schemas.microsoft.com/office/powerpoint/2010/main" val="153244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Our challenge is to provide solutions that improve patient care (instead of a pallet of products), and do it better and faster.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Make Product Creation teams work together, share processes, practices and tools, and to align with global priorities.</a:t>
            </a:r>
          </a:p>
        </p:txBody>
      </p:sp>
      <p:sp>
        <p:nvSpPr>
          <p:cNvPr id="4" name="Slide Number Placeholder 3"/>
          <p:cNvSpPr>
            <a:spLocks noGrp="1"/>
          </p:cNvSpPr>
          <p:nvPr>
            <p:ph type="sldNum" sz="quarter" idx="10"/>
          </p:nvPr>
        </p:nvSpPr>
        <p:spPr/>
        <p:txBody>
          <a:bodyPr/>
          <a:lstStyle/>
          <a:p>
            <a:fld id="{D1C5E4C2-300A-4881-B7B2-16F90990E1FE}" type="slidenum">
              <a:rPr lang="sv-SE" smtClean="0"/>
              <a:pPr/>
              <a:t>8</a:t>
            </a:fld>
            <a:endParaRPr lang="sv-SE" dirty="0"/>
          </a:p>
        </p:txBody>
      </p:sp>
    </p:spTree>
    <p:extLst>
      <p:ext uri="{BB962C8B-B14F-4D97-AF65-F5344CB8AC3E}">
        <p14:creationId xmlns:p14="http://schemas.microsoft.com/office/powerpoint/2010/main" val="161156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68350"/>
            <a:ext cx="5956300" cy="3351213"/>
          </a:xfrm>
        </p:spPr>
      </p:sp>
      <p:sp>
        <p:nvSpPr>
          <p:cNvPr id="3" name="Notes Placeholder 2"/>
          <p:cNvSpPr>
            <a:spLocks noGrp="1"/>
          </p:cNvSpPr>
          <p:nvPr>
            <p:ph type="body" idx="1"/>
          </p:nvPr>
        </p:nvSpPr>
        <p:spPr/>
        <p:txBody>
          <a:bodyPr>
            <a:normAutofit/>
          </a:bodyPr>
          <a:lstStyle/>
          <a:p>
            <a:r>
              <a:rPr lang="en-US" noProof="0" dirty="0" smtClean="0"/>
              <a:t>That is where we started our agile transformation at Elekta…</a:t>
            </a:r>
            <a:endParaRPr lang="en-US" noProof="0" dirty="0"/>
          </a:p>
        </p:txBody>
      </p:sp>
      <p:sp>
        <p:nvSpPr>
          <p:cNvPr id="4" name="Date Placeholder 3"/>
          <p:cNvSpPr>
            <a:spLocks noGrp="1"/>
          </p:cNvSpPr>
          <p:nvPr>
            <p:ph type="dt" idx="10"/>
          </p:nvPr>
        </p:nvSpPr>
        <p:spPr/>
        <p:txBody>
          <a:bodyPr/>
          <a:lstStyle/>
          <a:p>
            <a:fld id="{305DAF89-33ED-4927-A4C5-E8ECB37D01ED}" type="datetime4">
              <a:rPr lang="en-US" noProof="0" smtClean="0"/>
              <a:pPr/>
              <a:t>September 2, 2015</a:t>
            </a:fld>
            <a:endParaRPr lang="en-US" noProof="0" dirty="0"/>
          </a:p>
        </p:txBody>
      </p:sp>
      <p:sp>
        <p:nvSpPr>
          <p:cNvPr id="5" name="Slide Number Placeholder 4"/>
          <p:cNvSpPr>
            <a:spLocks noGrp="1"/>
          </p:cNvSpPr>
          <p:nvPr>
            <p:ph type="sldNum" sz="quarter" idx="11"/>
          </p:nvPr>
        </p:nvSpPr>
        <p:spPr/>
        <p:txBody>
          <a:bodyPr/>
          <a:lstStyle/>
          <a:p>
            <a:fld id="{D1C5E4C2-300A-4881-B7B2-16F90990E1FE}" type="slidenum">
              <a:rPr lang="en-US" noProof="0" smtClean="0"/>
              <a:pPr/>
              <a:t>9</a:t>
            </a:fld>
            <a:endParaRPr lang="en-US" noProof="0" dirty="0"/>
          </a:p>
        </p:txBody>
      </p:sp>
    </p:spTree>
    <p:extLst>
      <p:ext uri="{BB962C8B-B14F-4D97-AF65-F5344CB8AC3E}">
        <p14:creationId xmlns:p14="http://schemas.microsoft.com/office/powerpoint/2010/main" val="1370690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Master 1">
    <p:spTree>
      <p:nvGrpSpPr>
        <p:cNvPr id="1" name=""/>
        <p:cNvGrpSpPr/>
        <p:nvPr/>
      </p:nvGrpSpPr>
      <p:grpSpPr>
        <a:xfrm>
          <a:off x="0" y="0"/>
          <a:ext cx="0" cy="0"/>
          <a:chOff x="0" y="0"/>
          <a:chExt cx="0" cy="0"/>
        </a:xfrm>
      </p:grpSpPr>
      <p:grpSp>
        <p:nvGrpSpPr>
          <p:cNvPr id="9" name="Grupp 8"/>
          <p:cNvGrpSpPr/>
          <p:nvPr userDrawn="1"/>
        </p:nvGrpSpPr>
        <p:grpSpPr>
          <a:xfrm>
            <a:off x="1" y="0"/>
            <a:ext cx="2375498" cy="6858000"/>
            <a:chOff x="1" y="0"/>
            <a:chExt cx="2375498" cy="6858000"/>
          </a:xfrm>
        </p:grpSpPr>
        <p:sp>
          <p:nvSpPr>
            <p:cNvPr id="24" name="Rektangel 23"/>
            <p:cNvSpPr/>
            <p:nvPr userDrawn="1"/>
          </p:nvSpPr>
          <p:spPr>
            <a:xfrm>
              <a:off x="1" y="0"/>
              <a:ext cx="14302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grpSp>
          <p:nvGrpSpPr>
            <p:cNvPr id="22" name="Grupp 21"/>
            <p:cNvGrpSpPr/>
            <p:nvPr userDrawn="1"/>
          </p:nvGrpSpPr>
          <p:grpSpPr>
            <a:xfrm>
              <a:off x="983456" y="1968893"/>
              <a:ext cx="1390253" cy="1391051"/>
              <a:chOff x="983456" y="1968893"/>
              <a:chExt cx="1390253" cy="1391051"/>
            </a:xfrm>
          </p:grpSpPr>
          <p:pic>
            <p:nvPicPr>
              <p:cNvPr id="25" name="Bildobjekt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4121" y="1972339"/>
                <a:ext cx="1387605" cy="1387605"/>
              </a:xfrm>
              <a:prstGeom prst="rect">
                <a:avLst/>
              </a:prstGeom>
              <a:effectLst>
                <a:outerShdw blurRad="127000" dist="50800" dir="2700000" algn="tl" rotWithShape="0">
                  <a:prstClr val="black">
                    <a:alpha val="20000"/>
                  </a:prstClr>
                </a:outerShdw>
              </a:effectLst>
            </p:spPr>
          </p:pic>
          <p:sp>
            <p:nvSpPr>
              <p:cNvPr id="26" name="Ellips 25"/>
              <p:cNvSpPr/>
              <p:nvPr/>
            </p:nvSpPr>
            <p:spPr>
              <a:xfrm>
                <a:off x="983456" y="1968893"/>
                <a:ext cx="1390253" cy="139025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upp 26"/>
            <p:cNvGrpSpPr/>
            <p:nvPr userDrawn="1"/>
          </p:nvGrpSpPr>
          <p:grpSpPr>
            <a:xfrm>
              <a:off x="988770" y="3485640"/>
              <a:ext cx="1382910" cy="1382774"/>
              <a:chOff x="991227" y="5013422"/>
              <a:chExt cx="1382910" cy="1382774"/>
            </a:xfrm>
          </p:grpSpPr>
          <p:pic>
            <p:nvPicPr>
              <p:cNvPr id="46" name="Bildobjekt 4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1386" y="5013445"/>
                <a:ext cx="1382751" cy="1382751"/>
              </a:xfrm>
              <a:prstGeom prst="rect">
                <a:avLst/>
              </a:prstGeom>
              <a:effectLst>
                <a:outerShdw blurRad="127000" dist="50800" dir="2700000" algn="tl" rotWithShape="0">
                  <a:prstClr val="black">
                    <a:alpha val="20000"/>
                  </a:prstClr>
                </a:outerShdw>
              </a:effectLst>
            </p:spPr>
          </p:pic>
          <p:sp>
            <p:nvSpPr>
              <p:cNvPr id="47" name="Ellips 46"/>
              <p:cNvSpPr/>
              <p:nvPr/>
            </p:nvSpPr>
            <p:spPr>
              <a:xfrm>
                <a:off x="991227" y="5013422"/>
                <a:ext cx="1382774" cy="13827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upp 29"/>
            <p:cNvGrpSpPr/>
            <p:nvPr userDrawn="1"/>
          </p:nvGrpSpPr>
          <p:grpSpPr>
            <a:xfrm>
              <a:off x="988463" y="5013565"/>
              <a:ext cx="1382877" cy="1383131"/>
              <a:chOff x="1004711" y="3486029"/>
              <a:chExt cx="1382877" cy="1383131"/>
            </a:xfrm>
          </p:grpSpPr>
          <p:pic>
            <p:nvPicPr>
              <p:cNvPr id="44" name="Bildobjekt 4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711" y="3486029"/>
                <a:ext cx="1382751" cy="1382751"/>
              </a:xfrm>
              <a:prstGeom prst="rect">
                <a:avLst/>
              </a:prstGeom>
              <a:effectLst>
                <a:outerShdw blurRad="127000" dist="50800" dir="2700000" algn="tl" rotWithShape="0">
                  <a:prstClr val="black">
                    <a:alpha val="20000"/>
                  </a:prstClr>
                </a:outerShdw>
              </a:effectLst>
            </p:spPr>
          </p:pic>
          <p:sp>
            <p:nvSpPr>
              <p:cNvPr id="45" name="Ellips 44"/>
              <p:cNvSpPr/>
              <p:nvPr/>
            </p:nvSpPr>
            <p:spPr>
              <a:xfrm>
                <a:off x="1004814" y="3486386"/>
                <a:ext cx="1382774" cy="13827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upp 32"/>
            <p:cNvGrpSpPr/>
            <p:nvPr userDrawn="1"/>
          </p:nvGrpSpPr>
          <p:grpSpPr>
            <a:xfrm>
              <a:off x="990480" y="440668"/>
              <a:ext cx="1385019" cy="1382774"/>
              <a:chOff x="988982" y="440668"/>
              <a:chExt cx="1385019" cy="1382774"/>
            </a:xfrm>
          </p:grpSpPr>
          <p:pic>
            <p:nvPicPr>
              <p:cNvPr id="40" name="Bildobjekt 3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1250" y="440691"/>
                <a:ext cx="1382751" cy="1382751"/>
              </a:xfrm>
              <a:prstGeom prst="rect">
                <a:avLst/>
              </a:prstGeom>
              <a:effectLst>
                <a:outerShdw blurRad="127000" dist="50800" dir="2700000" algn="tl" rotWithShape="0">
                  <a:prstClr val="black">
                    <a:alpha val="20000"/>
                  </a:prstClr>
                </a:outerShdw>
              </a:effectLst>
            </p:spPr>
          </p:pic>
          <p:sp>
            <p:nvSpPr>
              <p:cNvPr id="41" name="Ellips 40"/>
              <p:cNvSpPr/>
              <p:nvPr/>
            </p:nvSpPr>
            <p:spPr>
              <a:xfrm>
                <a:off x="988982" y="440668"/>
                <a:ext cx="1382774" cy="13827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userDrawn="1">
            <p:ph type="ctrTitle" hasCustomPrompt="1"/>
          </p:nvPr>
        </p:nvSpPr>
        <p:spPr>
          <a:xfrm>
            <a:off x="4115780" y="776366"/>
            <a:ext cx="5884593" cy="1875287"/>
          </a:xfrm>
        </p:spPr>
        <p:txBody>
          <a:bodyPr anchor="b">
            <a:normAutofit/>
          </a:bodyPr>
          <a:lstStyle>
            <a:lvl1pPr algn="l">
              <a:lnSpc>
                <a:spcPct val="95000"/>
              </a:lnSpc>
              <a:defRPr sz="4000">
                <a:solidFill>
                  <a:schemeClr val="accent1"/>
                </a:solidFill>
              </a:defRPr>
            </a:lvl1pPr>
          </a:lstStyle>
          <a:p>
            <a:r>
              <a:rPr lang="en-US" dirty="0" smtClean="0"/>
              <a:t>Click to edit Master title style</a:t>
            </a:r>
            <a:endParaRPr lang="en-US" dirty="0"/>
          </a:p>
        </p:txBody>
      </p:sp>
      <p:sp>
        <p:nvSpPr>
          <p:cNvPr id="3" name="Subtitle 2"/>
          <p:cNvSpPr>
            <a:spLocks noGrp="1"/>
          </p:cNvSpPr>
          <p:nvPr userDrawn="1">
            <p:ph type="subTitle" idx="1" hasCustomPrompt="1"/>
          </p:nvPr>
        </p:nvSpPr>
        <p:spPr>
          <a:xfrm>
            <a:off x="4166052" y="2984256"/>
            <a:ext cx="5834321" cy="475034"/>
          </a:xfrm>
        </p:spPr>
        <p:txBody>
          <a:bodyPr anchor="b" anchorCtr="0">
            <a:normAutofit/>
          </a:bodyPr>
          <a:lstStyle>
            <a:lvl1pPr marL="0" indent="0" algn="l">
              <a:spcBef>
                <a:spcPts val="0"/>
              </a:spcBef>
              <a:buNone/>
              <a:defRPr sz="2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dirty="0" smtClean="0"/>
              <a:t>Click to edit name</a:t>
            </a:r>
          </a:p>
        </p:txBody>
      </p:sp>
      <p:sp>
        <p:nvSpPr>
          <p:cNvPr id="8" name="Platshållare för text 7"/>
          <p:cNvSpPr>
            <a:spLocks noGrp="1"/>
          </p:cNvSpPr>
          <p:nvPr userDrawn="1">
            <p:ph type="body" sz="quarter" idx="13" hasCustomPrompt="1"/>
          </p:nvPr>
        </p:nvSpPr>
        <p:spPr>
          <a:xfrm>
            <a:off x="4166052" y="3419186"/>
            <a:ext cx="5834321" cy="367233"/>
          </a:xfrm>
        </p:spPr>
        <p:txBody>
          <a:bodyPr anchor="t" anchorCtr="0">
            <a:noAutofit/>
          </a:bodyPr>
          <a:lstStyle>
            <a:lvl1pPr marL="0" indent="0" algn="l">
              <a:buFontTx/>
              <a:buNone/>
              <a:defRPr sz="2000" i="1">
                <a:solidFill>
                  <a:schemeClr val="tx2">
                    <a:lumMod val="60000"/>
                    <a:lumOff val="40000"/>
                  </a:schemeClr>
                </a:solidFill>
              </a:defRPr>
            </a:lvl1pPr>
          </a:lstStyle>
          <a:p>
            <a:pPr lvl="0"/>
            <a:r>
              <a:rPr lang="sv-SE" dirty="0" err="1" smtClean="0"/>
              <a:t>Click</a:t>
            </a:r>
            <a:r>
              <a:rPr lang="sv-SE" dirty="0" smtClean="0"/>
              <a:t> to </a:t>
            </a:r>
            <a:r>
              <a:rPr lang="sv-SE" dirty="0" err="1" smtClean="0"/>
              <a:t>edit</a:t>
            </a:r>
            <a:r>
              <a:rPr lang="sv-SE" dirty="0" smtClean="0"/>
              <a:t> </a:t>
            </a:r>
            <a:r>
              <a:rPr lang="sv-SE" dirty="0" err="1" smtClean="0"/>
              <a:t>title</a:t>
            </a:r>
            <a:endParaRPr lang="sv-SE" dirty="0" smtClean="0"/>
          </a:p>
        </p:txBody>
      </p:sp>
      <p:sp>
        <p:nvSpPr>
          <p:cNvPr id="6" name="Slide Number Placeholder 5"/>
          <p:cNvSpPr>
            <a:spLocks noGrp="1"/>
          </p:cNvSpPr>
          <p:nvPr userDrawn="1">
            <p:ph type="sldNum" sz="quarter" idx="12"/>
          </p:nvPr>
        </p:nvSpPr>
        <p:spPr/>
        <p:txBody>
          <a:bodyPr/>
          <a:lstStyle/>
          <a:p>
            <a:fld id="{92E846A6-F7B6-4197-891C-D48D34F2C185}" type="slidenum">
              <a:rPr lang="sv-SE" smtClean="0"/>
              <a:pPr/>
              <a:t>‹#›</a:t>
            </a:fld>
            <a:endParaRPr lang="sv-SE" dirty="0"/>
          </a:p>
        </p:txBody>
      </p:sp>
      <p:pic>
        <p:nvPicPr>
          <p:cNvPr id="4" name="Bildobjekt 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367688" y="5667351"/>
            <a:ext cx="1920158" cy="752413"/>
          </a:xfrm>
          <a:prstGeom prst="rect">
            <a:avLst/>
          </a:prstGeom>
        </p:spPr>
      </p:pic>
    </p:spTree>
    <p:extLst>
      <p:ext uri="{BB962C8B-B14F-4D97-AF65-F5344CB8AC3E}">
        <p14:creationId xmlns:p14="http://schemas.microsoft.com/office/powerpoint/2010/main" val="330257296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3CEA930-45E7-480B-960A-FA6205554E91}" type="datetime4">
              <a:rPr lang="en-US" smtClean="0"/>
              <a:t>September 2, 2015</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92E846A6-F7B6-4197-891C-D48D34F2C185}" type="slidenum">
              <a:rPr lang="sv-SE" smtClean="0"/>
              <a:pPr/>
              <a:t>‹#›</a:t>
            </a:fld>
            <a:endParaRPr lang="sv-SE"/>
          </a:p>
        </p:txBody>
      </p:sp>
    </p:spTree>
    <p:extLst>
      <p:ext uri="{BB962C8B-B14F-4D97-AF65-F5344CB8AC3E}">
        <p14:creationId xmlns:p14="http://schemas.microsoft.com/office/powerpoint/2010/main" val="15644459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Only logotyp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C0AA7-618F-40F6-90C8-31F42E8B60E4}" type="datetime4">
              <a:rPr lang="en-US" smtClean="0"/>
              <a:t>September 2, 2015</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92E846A6-F7B6-4197-891C-D48D34F2C185}" type="slidenum">
              <a:rPr lang="sv-SE" smtClean="0"/>
              <a:pPr/>
              <a:t>‹#›</a:t>
            </a:fld>
            <a:endParaRPr lang="sv-SE"/>
          </a:p>
        </p:txBody>
      </p:sp>
    </p:spTree>
    <p:extLst>
      <p:ext uri="{BB962C8B-B14F-4D97-AF65-F5344CB8AC3E}">
        <p14:creationId xmlns:p14="http://schemas.microsoft.com/office/powerpoint/2010/main" val="31070323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45112-9FBE-46D1-8B10-60885E87F50D}" type="datetime4">
              <a:rPr lang="en-US" smtClean="0"/>
              <a:t>September 2, 2015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2E846A6-F7B6-4197-891C-D48D34F2C185}" type="slidenum">
              <a:rPr lang="sv-SE" smtClean="0"/>
              <a:pPr/>
              <a:t>‹#›</a:t>
            </a:fld>
            <a:endParaRPr lang="sv-SE"/>
          </a:p>
        </p:txBody>
      </p:sp>
    </p:spTree>
    <p:extLst>
      <p:ext uri="{BB962C8B-B14F-4D97-AF65-F5344CB8AC3E}">
        <p14:creationId xmlns:p14="http://schemas.microsoft.com/office/powerpoint/2010/main" val="293154708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npassad layout">
    <p:bg>
      <p:bgPr>
        <a:solidFill>
          <a:schemeClr val="accent1"/>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2835" y="2528314"/>
            <a:ext cx="4846330" cy="1801372"/>
          </a:xfrm>
          <a:prstGeom prst="rect">
            <a:avLst/>
          </a:prstGeom>
        </p:spPr>
      </p:pic>
    </p:spTree>
    <p:extLst>
      <p:ext uri="{BB962C8B-B14F-4D97-AF65-F5344CB8AC3E}">
        <p14:creationId xmlns:p14="http://schemas.microsoft.com/office/powerpoint/2010/main" val="2430765268"/>
      </p:ext>
    </p:extLst>
  </p:cSld>
  <p:clrMapOvr>
    <a:masterClrMapping/>
  </p:clrMapOvr>
  <p:transition xmlns:p14="http://schemas.microsoft.com/office/powerpoint/2010/mai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6">
    <p:spTree>
      <p:nvGrpSpPr>
        <p:cNvPr id="1" name=""/>
        <p:cNvGrpSpPr/>
        <p:nvPr/>
      </p:nvGrpSpPr>
      <p:grpSpPr>
        <a:xfrm>
          <a:off x="0" y="0"/>
          <a:ext cx="0" cy="0"/>
          <a:chOff x="0" y="0"/>
          <a:chExt cx="0" cy="0"/>
        </a:xfrm>
      </p:grpSpPr>
      <p:grpSp>
        <p:nvGrpSpPr>
          <p:cNvPr id="6" name="Grupp 5"/>
          <p:cNvGrpSpPr/>
          <p:nvPr userDrawn="1"/>
        </p:nvGrpSpPr>
        <p:grpSpPr>
          <a:xfrm>
            <a:off x="0" y="0"/>
            <a:ext cx="11287846" cy="6858000"/>
            <a:chOff x="0" y="0"/>
            <a:chExt cx="11287846" cy="6858000"/>
          </a:xfrm>
        </p:grpSpPr>
        <p:pic>
          <p:nvPicPr>
            <p:cNvPr id="2" name="Bildobjekt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5297424" cy="6858000"/>
            </a:xfrm>
            <a:prstGeom prst="rect">
              <a:avLst/>
            </a:prstGeom>
          </p:spPr>
        </p:pic>
        <p:pic>
          <p:nvPicPr>
            <p:cNvPr id="8" name="Bildobjekt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7688" y="5667351"/>
              <a:ext cx="1920158" cy="752413"/>
            </a:xfrm>
            <a:prstGeom prst="rect">
              <a:avLst/>
            </a:prstGeom>
          </p:spPr>
        </p:pic>
      </p:grpSp>
      <p:sp>
        <p:nvSpPr>
          <p:cNvPr id="5" name="Platshållare för bildnummer 4"/>
          <p:cNvSpPr>
            <a:spLocks noGrp="1"/>
          </p:cNvSpPr>
          <p:nvPr>
            <p:ph type="sldNum" sz="quarter" idx="12"/>
          </p:nvPr>
        </p:nvSpPr>
        <p:spPr/>
        <p:txBody>
          <a:bodyPr/>
          <a:lstStyle/>
          <a:p>
            <a:fld id="{92E846A6-F7B6-4197-891C-D48D34F2C185}" type="slidenum">
              <a:rPr lang="en-US" noProof="0" smtClean="0"/>
              <a:pPr/>
              <a:t>‹#›</a:t>
            </a:fld>
            <a:endParaRPr lang="en-US" noProof="0" dirty="0"/>
          </a:p>
        </p:txBody>
      </p:sp>
      <p:sp>
        <p:nvSpPr>
          <p:cNvPr id="14" name="Title 1"/>
          <p:cNvSpPr>
            <a:spLocks noGrp="1"/>
          </p:cNvSpPr>
          <p:nvPr>
            <p:ph type="ctrTitle" hasCustomPrompt="1"/>
          </p:nvPr>
        </p:nvSpPr>
        <p:spPr>
          <a:xfrm>
            <a:off x="4979876" y="1988840"/>
            <a:ext cx="5884593" cy="1875287"/>
          </a:xfrm>
        </p:spPr>
        <p:txBody>
          <a:bodyPr anchor="ctr" anchorCtr="0">
            <a:normAutofit/>
          </a:bodyPr>
          <a:lstStyle>
            <a:lvl1pPr algn="ctr">
              <a:lnSpc>
                <a:spcPct val="95000"/>
              </a:lnSpc>
              <a:defRPr sz="4800">
                <a:solidFill>
                  <a:schemeClr val="accent1"/>
                </a:solidFill>
                <a:effectLst>
                  <a:outerShdw blurRad="50800" dist="25400" dir="2700000" algn="tl" rotWithShape="0">
                    <a:prstClr val="black">
                      <a:alpha val="30000"/>
                    </a:prstClr>
                  </a:outerShdw>
                </a:effectLst>
              </a:defRPr>
            </a:lvl1pPr>
          </a:lstStyle>
          <a:p>
            <a:r>
              <a:rPr lang="en-US" noProof="0" dirty="0" smtClean="0"/>
              <a:t>Click to edit Divider title style</a:t>
            </a:r>
            <a:endParaRPr lang="en-US" noProof="0" dirty="0"/>
          </a:p>
        </p:txBody>
      </p:sp>
    </p:spTree>
    <p:extLst>
      <p:ext uri="{BB962C8B-B14F-4D97-AF65-F5344CB8AC3E}">
        <p14:creationId xmlns:p14="http://schemas.microsoft.com/office/powerpoint/2010/main" val="304724184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2487"/>
            <a:ext cx="10807699" cy="1067231"/>
          </a:xfrm>
        </p:spPr>
        <p:txBody>
          <a:bodyPr/>
          <a:lstStyle>
            <a:lvl1pPr>
              <a:defRPr>
                <a:solidFill>
                  <a:schemeClr val="accent1"/>
                </a:solidFill>
                <a:latin typeface="+mn-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38200" y="1714816"/>
            <a:ext cx="10807699" cy="4427955"/>
          </a:xfrm>
        </p:spPr>
        <p:txBody>
          <a:bodyPr/>
          <a:lstStyle>
            <a:lvl1pPr>
              <a:lnSpc>
                <a:spcPct val="95000"/>
              </a:lnSpc>
              <a:spcBef>
                <a:spcPts val="900"/>
              </a:spcBef>
              <a:spcAft>
                <a:spcPts val="600"/>
              </a:spcAft>
              <a:buSzPct val="80000"/>
              <a:defRPr>
                <a:solidFill>
                  <a:srgbClr val="3F3F3F"/>
                </a:solidFill>
                <a:latin typeface="+mn-lt"/>
              </a:defRPr>
            </a:lvl1pPr>
            <a:lvl2pPr>
              <a:spcBef>
                <a:spcPts val="0"/>
              </a:spcBef>
              <a:spcAft>
                <a:spcPts val="300"/>
              </a:spcAft>
              <a:buClr>
                <a:schemeClr val="tx2"/>
              </a:buClr>
              <a:defRPr>
                <a:solidFill>
                  <a:schemeClr val="tx2"/>
                </a:solidFill>
                <a:latin typeface="+mn-lt"/>
              </a:defRPr>
            </a:lvl2pPr>
            <a:lvl3pPr>
              <a:spcBef>
                <a:spcPts val="0"/>
              </a:spcBef>
              <a:spcAft>
                <a:spcPts val="300"/>
              </a:spcAft>
              <a:buClr>
                <a:schemeClr val="tx2"/>
              </a:buClr>
              <a:defRPr>
                <a:solidFill>
                  <a:schemeClr val="tx2"/>
                </a:solidFill>
                <a:latin typeface="+mn-lt"/>
              </a:defRPr>
            </a:lvl3pPr>
            <a:lvl4pPr>
              <a:spcBef>
                <a:spcPts val="0"/>
              </a:spcBef>
              <a:spcAft>
                <a:spcPts val="300"/>
              </a:spcAft>
              <a:buClr>
                <a:schemeClr val="tx2"/>
              </a:buClr>
              <a:defRPr>
                <a:solidFill>
                  <a:schemeClr val="tx2"/>
                </a:solidFill>
                <a:latin typeface="+mn-lt"/>
              </a:defRPr>
            </a:lvl4pPr>
            <a:lvl5pPr>
              <a:spcBef>
                <a:spcPts val="0"/>
              </a:spcBef>
              <a:spcAft>
                <a:spcPts val="300"/>
              </a:spcAft>
              <a:buClr>
                <a:schemeClr val="tx2"/>
              </a:buCl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latin typeface="+mn-lt"/>
              </a:defRPr>
            </a:lvl1pPr>
          </a:lstStyle>
          <a:p>
            <a:fld id="{DAED072D-8E0B-476D-B138-CD61435470A3}" type="datetime4">
              <a:rPr lang="en-US" smtClean="0"/>
              <a:t>September 2, 2015</a:t>
            </a:fld>
            <a:endParaRPr lang="sv-SE" dirty="0"/>
          </a:p>
        </p:txBody>
      </p:sp>
      <p:sp>
        <p:nvSpPr>
          <p:cNvPr id="5" name="Footer Placeholder 4"/>
          <p:cNvSpPr>
            <a:spLocks noGrp="1"/>
          </p:cNvSpPr>
          <p:nvPr>
            <p:ph type="ftr" sz="quarter" idx="11"/>
          </p:nvPr>
        </p:nvSpPr>
        <p:spPr/>
        <p:txBody>
          <a:bodyPr/>
          <a:lstStyle>
            <a:lvl1pPr>
              <a:defRPr>
                <a:latin typeface="+mn-lt"/>
              </a:defRPr>
            </a:lvl1pPr>
          </a:lstStyle>
          <a:p>
            <a:endParaRPr lang="sv-SE" dirty="0"/>
          </a:p>
        </p:txBody>
      </p:sp>
      <p:sp>
        <p:nvSpPr>
          <p:cNvPr id="6" name="Slide Number Placeholder 5"/>
          <p:cNvSpPr>
            <a:spLocks noGrp="1"/>
          </p:cNvSpPr>
          <p:nvPr>
            <p:ph type="sldNum" sz="quarter" idx="12"/>
          </p:nvPr>
        </p:nvSpPr>
        <p:spPr/>
        <p:txBody>
          <a:bodyPr/>
          <a:lstStyle>
            <a:lvl1pPr>
              <a:defRPr>
                <a:latin typeface="+mn-lt"/>
              </a:defRPr>
            </a:lvl1pPr>
          </a:lstStyle>
          <a:p>
            <a:fld id="{92E846A6-F7B6-4197-891C-D48D34F2C185}" type="slidenum">
              <a:rPr lang="sv-SE" smtClean="0"/>
              <a:pPr/>
              <a:t>‹#›</a:t>
            </a:fld>
            <a:endParaRPr lang="sv-SE" dirty="0"/>
          </a:p>
        </p:txBody>
      </p:sp>
    </p:spTree>
    <p:extLst>
      <p:ext uri="{BB962C8B-B14F-4D97-AF65-F5344CB8AC3E}">
        <p14:creationId xmlns:p14="http://schemas.microsoft.com/office/powerpoint/2010/main" val="247303709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with small images">
    <p:spTree>
      <p:nvGrpSpPr>
        <p:cNvPr id="1" name=""/>
        <p:cNvGrpSpPr/>
        <p:nvPr/>
      </p:nvGrpSpPr>
      <p:grpSpPr>
        <a:xfrm>
          <a:off x="0" y="0"/>
          <a:ext cx="0" cy="0"/>
          <a:chOff x="0" y="0"/>
          <a:chExt cx="0" cy="0"/>
        </a:xfrm>
      </p:grpSpPr>
      <p:grpSp>
        <p:nvGrpSpPr>
          <p:cNvPr id="8" name="Grupp 7"/>
          <p:cNvGrpSpPr/>
          <p:nvPr userDrawn="1"/>
        </p:nvGrpSpPr>
        <p:grpSpPr>
          <a:xfrm>
            <a:off x="1" y="0"/>
            <a:ext cx="2490590" cy="6858000"/>
            <a:chOff x="1" y="0"/>
            <a:chExt cx="2490590" cy="6858000"/>
          </a:xfrm>
        </p:grpSpPr>
        <p:sp>
          <p:nvSpPr>
            <p:cNvPr id="16" name="Rektangel 22"/>
            <p:cNvSpPr/>
            <p:nvPr userDrawn="1"/>
          </p:nvSpPr>
          <p:spPr>
            <a:xfrm>
              <a:off x="1" y="0"/>
              <a:ext cx="4523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grpSp>
          <p:nvGrpSpPr>
            <p:cNvPr id="30" name="Grupp 29"/>
            <p:cNvGrpSpPr/>
            <p:nvPr userDrawn="1"/>
          </p:nvGrpSpPr>
          <p:grpSpPr>
            <a:xfrm>
              <a:off x="991171" y="4332728"/>
              <a:ext cx="1045531" cy="1043836"/>
              <a:chOff x="988982" y="440668"/>
              <a:chExt cx="1385019" cy="1382774"/>
            </a:xfrm>
          </p:grpSpPr>
          <p:pic>
            <p:nvPicPr>
              <p:cNvPr id="37" name="Bildobjekt 3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250" y="440691"/>
                <a:ext cx="1382751" cy="1382751"/>
              </a:xfrm>
              <a:prstGeom prst="rect">
                <a:avLst/>
              </a:prstGeom>
              <a:effectLst>
                <a:outerShdw blurRad="127000" dist="50800" dir="2700000" algn="tl" rotWithShape="0">
                  <a:prstClr val="black">
                    <a:alpha val="20000"/>
                  </a:prstClr>
                </a:outerShdw>
              </a:effectLst>
            </p:spPr>
          </p:pic>
          <p:sp>
            <p:nvSpPr>
              <p:cNvPr id="38" name="Ellips 37"/>
              <p:cNvSpPr/>
              <p:nvPr/>
            </p:nvSpPr>
            <p:spPr>
              <a:xfrm>
                <a:off x="988982" y="440668"/>
                <a:ext cx="1382774" cy="13827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upp 31"/>
            <p:cNvGrpSpPr/>
            <p:nvPr userDrawn="1"/>
          </p:nvGrpSpPr>
          <p:grpSpPr>
            <a:xfrm>
              <a:off x="1446678" y="5017076"/>
              <a:ext cx="1043913" cy="1044105"/>
              <a:chOff x="1004711" y="3486029"/>
              <a:chExt cx="1382877" cy="1383131"/>
            </a:xfrm>
          </p:grpSpPr>
          <p:pic>
            <p:nvPicPr>
              <p:cNvPr id="33" name="Bildobjekt 3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711" y="3486029"/>
                <a:ext cx="1382751" cy="1382751"/>
              </a:xfrm>
              <a:prstGeom prst="rect">
                <a:avLst/>
              </a:prstGeom>
              <a:effectLst>
                <a:outerShdw blurRad="127000" dist="50800" dir="2700000" algn="tl" rotWithShape="0">
                  <a:prstClr val="black">
                    <a:alpha val="20000"/>
                  </a:prstClr>
                </a:outerShdw>
              </a:effectLst>
            </p:spPr>
          </p:pic>
          <p:sp>
            <p:nvSpPr>
              <p:cNvPr id="34" name="Ellips 33"/>
              <p:cNvSpPr/>
              <p:nvPr/>
            </p:nvSpPr>
            <p:spPr>
              <a:xfrm>
                <a:off x="1004814" y="3486386"/>
                <a:ext cx="1382774" cy="13827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upp 18"/>
            <p:cNvGrpSpPr/>
            <p:nvPr userDrawn="1"/>
          </p:nvGrpSpPr>
          <p:grpSpPr>
            <a:xfrm>
              <a:off x="206315" y="4987426"/>
              <a:ext cx="1390253" cy="1391051"/>
              <a:chOff x="983456" y="1968893"/>
              <a:chExt cx="1390253" cy="1391051"/>
            </a:xfrm>
          </p:grpSpPr>
          <p:pic>
            <p:nvPicPr>
              <p:cNvPr id="20" name="Bildobjekt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4121" y="1972339"/>
                <a:ext cx="1387605" cy="1387605"/>
              </a:xfrm>
              <a:prstGeom prst="rect">
                <a:avLst/>
              </a:prstGeom>
              <a:effectLst>
                <a:outerShdw blurRad="127000" dist="50800" dir="2700000" algn="tl" rotWithShape="0">
                  <a:prstClr val="black">
                    <a:alpha val="20000"/>
                  </a:prstClr>
                </a:outerShdw>
              </a:effectLst>
            </p:spPr>
          </p:pic>
          <p:sp>
            <p:nvSpPr>
              <p:cNvPr id="21" name="Ellips 20"/>
              <p:cNvSpPr/>
              <p:nvPr/>
            </p:nvSpPr>
            <p:spPr>
              <a:xfrm>
                <a:off x="983456" y="1968893"/>
                <a:ext cx="1390253" cy="139025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userDrawn="1">
            <p:ph type="title" hasCustomPrompt="1"/>
          </p:nvPr>
        </p:nvSpPr>
        <p:spPr>
          <a:xfrm>
            <a:off x="1315006" y="449921"/>
            <a:ext cx="10343594" cy="1067231"/>
          </a:xfrm>
        </p:spPr>
        <p:txBody>
          <a:bodyPr/>
          <a:lstStyle>
            <a:lvl1pPr>
              <a:defRPr>
                <a:solidFill>
                  <a:schemeClr val="accent1"/>
                </a:solidFill>
                <a:latin typeface="+mn-lt"/>
              </a:defRPr>
            </a:lvl1p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1314450" y="1714817"/>
            <a:ext cx="10331449" cy="2180389"/>
          </a:xfrm>
        </p:spPr>
        <p:txBody>
          <a:bodyPr/>
          <a:lstStyle>
            <a:lvl1pPr>
              <a:lnSpc>
                <a:spcPct val="95000"/>
              </a:lnSpc>
              <a:spcBef>
                <a:spcPts val="900"/>
              </a:spcBef>
              <a:spcAft>
                <a:spcPts val="600"/>
              </a:spcAft>
              <a:buSzPct val="80000"/>
              <a:defRPr>
                <a:solidFill>
                  <a:srgbClr val="3F3F3F"/>
                </a:solidFill>
                <a:latin typeface="+mn-lt"/>
              </a:defRPr>
            </a:lvl1pPr>
            <a:lvl2pPr>
              <a:spcBef>
                <a:spcPts val="0"/>
              </a:spcBef>
              <a:spcAft>
                <a:spcPts val="300"/>
              </a:spcAft>
              <a:buClr>
                <a:schemeClr val="tx2"/>
              </a:buClr>
              <a:defRPr>
                <a:solidFill>
                  <a:schemeClr val="tx2"/>
                </a:solidFill>
                <a:latin typeface="+mn-lt"/>
              </a:defRPr>
            </a:lvl2pPr>
            <a:lvl3pPr>
              <a:spcBef>
                <a:spcPts val="0"/>
              </a:spcBef>
              <a:spcAft>
                <a:spcPts val="300"/>
              </a:spcAft>
              <a:buClr>
                <a:schemeClr val="tx2"/>
              </a:buClr>
              <a:defRPr>
                <a:solidFill>
                  <a:schemeClr val="tx2"/>
                </a:solidFill>
                <a:latin typeface="+mn-lt"/>
              </a:defRPr>
            </a:lvl3pPr>
            <a:lvl4pPr>
              <a:spcBef>
                <a:spcPts val="0"/>
              </a:spcBef>
              <a:spcAft>
                <a:spcPts val="300"/>
              </a:spcAft>
              <a:buClr>
                <a:schemeClr val="tx2"/>
              </a:buClr>
              <a:defRPr>
                <a:solidFill>
                  <a:schemeClr val="tx2"/>
                </a:solidFill>
                <a:latin typeface="+mn-lt"/>
              </a:defRPr>
            </a:lvl4pPr>
            <a:lvl5pPr>
              <a:spcBef>
                <a:spcPts val="0"/>
              </a:spcBef>
              <a:spcAft>
                <a:spcPts val="300"/>
              </a:spcAft>
              <a:buClr>
                <a:schemeClr val="tx2"/>
              </a:buCl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userDrawn="1">
            <p:ph type="dt" sz="half" idx="10"/>
          </p:nvPr>
        </p:nvSpPr>
        <p:spPr/>
        <p:txBody>
          <a:bodyPr/>
          <a:lstStyle>
            <a:lvl1pPr>
              <a:defRPr>
                <a:latin typeface="+mn-lt"/>
              </a:defRPr>
            </a:lvl1pPr>
          </a:lstStyle>
          <a:p>
            <a:fld id="{698B8C91-1D91-4154-8D1E-C9418FB303E6}" type="datetime4">
              <a:rPr lang="en-US" smtClean="0"/>
              <a:t>September 2, 2015</a:t>
            </a:fld>
            <a:endParaRPr lang="sv-SE" dirty="0"/>
          </a:p>
        </p:txBody>
      </p:sp>
      <p:sp>
        <p:nvSpPr>
          <p:cNvPr id="5" name="Footer Placeholder 4"/>
          <p:cNvSpPr>
            <a:spLocks noGrp="1"/>
          </p:cNvSpPr>
          <p:nvPr userDrawn="1">
            <p:ph type="ftr" sz="quarter" idx="11"/>
          </p:nvPr>
        </p:nvSpPr>
        <p:spPr/>
        <p:txBody>
          <a:bodyPr/>
          <a:lstStyle>
            <a:lvl1pPr>
              <a:defRPr>
                <a:latin typeface="+mn-lt"/>
              </a:defRPr>
            </a:lvl1pPr>
          </a:lstStyle>
          <a:p>
            <a:endParaRPr lang="sv-SE" dirty="0"/>
          </a:p>
        </p:txBody>
      </p:sp>
      <p:sp>
        <p:nvSpPr>
          <p:cNvPr id="6" name="Slide Number Placeholder 5"/>
          <p:cNvSpPr>
            <a:spLocks noGrp="1"/>
          </p:cNvSpPr>
          <p:nvPr userDrawn="1">
            <p:ph type="sldNum" sz="quarter" idx="12"/>
          </p:nvPr>
        </p:nvSpPr>
        <p:spPr/>
        <p:txBody>
          <a:bodyPr/>
          <a:lstStyle>
            <a:lvl1pPr>
              <a:defRPr>
                <a:latin typeface="+mn-lt"/>
              </a:defRPr>
            </a:lvl1pPr>
          </a:lstStyle>
          <a:p>
            <a:fld id="{92E846A6-F7B6-4197-891C-D48D34F2C185}" type="slidenum">
              <a:rPr lang="sv-SE" smtClean="0"/>
              <a:pPr/>
              <a:t>‹#›</a:t>
            </a:fld>
            <a:endParaRPr lang="sv-SE" dirty="0"/>
          </a:p>
        </p:txBody>
      </p:sp>
      <p:sp>
        <p:nvSpPr>
          <p:cNvPr id="26" name="Content Placeholder 2"/>
          <p:cNvSpPr>
            <a:spLocks noGrp="1"/>
          </p:cNvSpPr>
          <p:nvPr userDrawn="1">
            <p:ph idx="13" hasCustomPrompt="1"/>
          </p:nvPr>
        </p:nvSpPr>
        <p:spPr>
          <a:xfrm>
            <a:off x="2711233" y="4314825"/>
            <a:ext cx="8934666" cy="1670460"/>
          </a:xfrm>
        </p:spPr>
        <p:txBody>
          <a:bodyPr/>
          <a:lstStyle>
            <a:lvl1pPr>
              <a:lnSpc>
                <a:spcPct val="95000"/>
              </a:lnSpc>
              <a:spcBef>
                <a:spcPts val="900"/>
              </a:spcBef>
              <a:spcAft>
                <a:spcPts val="600"/>
              </a:spcAft>
              <a:buSzPct val="80000"/>
              <a:defRPr>
                <a:solidFill>
                  <a:srgbClr val="3F3F3F"/>
                </a:solidFill>
                <a:latin typeface="+mn-lt"/>
              </a:defRPr>
            </a:lvl1pPr>
            <a:lvl2pPr>
              <a:spcBef>
                <a:spcPts val="0"/>
              </a:spcBef>
              <a:spcAft>
                <a:spcPts val="300"/>
              </a:spcAft>
              <a:buClr>
                <a:schemeClr val="tx2"/>
              </a:buClr>
              <a:defRPr>
                <a:solidFill>
                  <a:schemeClr val="tx2"/>
                </a:solidFill>
                <a:latin typeface="+mn-lt"/>
              </a:defRPr>
            </a:lvl2pPr>
            <a:lvl3pPr>
              <a:spcBef>
                <a:spcPts val="0"/>
              </a:spcBef>
              <a:spcAft>
                <a:spcPts val="300"/>
              </a:spcAft>
              <a:buClr>
                <a:schemeClr val="tx2"/>
              </a:buClr>
              <a:defRPr>
                <a:solidFill>
                  <a:schemeClr val="tx2"/>
                </a:solidFill>
                <a:latin typeface="+mn-lt"/>
              </a:defRPr>
            </a:lvl3pPr>
            <a:lvl4pPr>
              <a:spcBef>
                <a:spcPts val="0"/>
              </a:spcBef>
              <a:spcAft>
                <a:spcPts val="300"/>
              </a:spcAft>
              <a:buClr>
                <a:schemeClr val="tx2"/>
              </a:buClr>
              <a:defRPr>
                <a:solidFill>
                  <a:schemeClr val="tx2"/>
                </a:solidFill>
                <a:latin typeface="+mn-lt"/>
              </a:defRPr>
            </a:lvl4pPr>
            <a:lvl5pPr>
              <a:spcBef>
                <a:spcPts val="0"/>
              </a:spcBef>
              <a:spcAft>
                <a:spcPts val="300"/>
              </a:spcAft>
              <a:buClr>
                <a:schemeClr val="tx2"/>
              </a:buCl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9513675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50874"/>
            <a:ext cx="10807699" cy="1064538"/>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38200" y="1712568"/>
            <a:ext cx="10807699" cy="4427537"/>
          </a:xfrm>
        </p:spPr>
        <p:txBody>
          <a:bodyPr/>
          <a:lstStyle>
            <a:lvl1pPr>
              <a:lnSpc>
                <a:spcPct val="95000"/>
              </a:lnSpc>
              <a:spcBef>
                <a:spcPts val="900"/>
              </a:spcBef>
              <a:spcAft>
                <a:spcPts val="600"/>
              </a:spcAft>
              <a:defRPr>
                <a:solidFill>
                  <a:srgbClr val="3F3F3F"/>
                </a:solidFill>
              </a:defRPr>
            </a:lvl1pPr>
            <a:lvl2pPr>
              <a:spcBef>
                <a:spcPts val="0"/>
              </a:spcBef>
              <a:spcAft>
                <a:spcPts val="300"/>
              </a:spcAft>
              <a:buClr>
                <a:schemeClr val="tx2"/>
              </a:buClr>
              <a:defRPr>
                <a:solidFill>
                  <a:schemeClr val="tx2"/>
                </a:solidFill>
              </a:defRPr>
            </a:lvl2pPr>
            <a:lvl3pPr>
              <a:spcBef>
                <a:spcPts val="0"/>
              </a:spcBef>
              <a:spcAft>
                <a:spcPts val="300"/>
              </a:spcAft>
              <a:buClr>
                <a:schemeClr val="tx2"/>
              </a:buClr>
              <a:defRPr>
                <a:solidFill>
                  <a:schemeClr val="tx2"/>
                </a:solidFill>
              </a:defRPr>
            </a:lvl3pPr>
            <a:lvl4pPr>
              <a:spcBef>
                <a:spcPts val="0"/>
              </a:spcBef>
              <a:spcAft>
                <a:spcPts val="300"/>
              </a:spcAft>
              <a:buClr>
                <a:schemeClr val="tx2"/>
              </a:buClr>
              <a:defRPr>
                <a:solidFill>
                  <a:schemeClr val="tx2"/>
                </a:solidFill>
              </a:defRPr>
            </a:lvl4pPr>
            <a:lvl5pPr>
              <a:spcBef>
                <a:spcPts val="0"/>
              </a:spcBef>
              <a:spcAft>
                <a:spcPts val="300"/>
              </a:spcAft>
              <a:buClr>
                <a:schemeClr val="tx2"/>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33236BBB-91C3-47F2-A446-C945D7AED4CF}" type="datetime4">
              <a:rPr lang="en-US" smtClean="0"/>
              <a:t>September 2, 2015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92E846A6-F7B6-4197-891C-D48D34F2C185}" type="slidenum">
              <a:rPr lang="sv-SE" smtClean="0"/>
              <a:pPr/>
              <a:t>‹#›</a:t>
            </a:fld>
            <a:endParaRPr lang="sv-SE" dirty="0"/>
          </a:p>
        </p:txBody>
      </p:sp>
      <p:sp>
        <p:nvSpPr>
          <p:cNvPr id="9" name="Platshållare för text 8"/>
          <p:cNvSpPr>
            <a:spLocks noGrp="1"/>
          </p:cNvSpPr>
          <p:nvPr>
            <p:ph type="body" sz="quarter" idx="14" hasCustomPrompt="1"/>
          </p:nvPr>
        </p:nvSpPr>
        <p:spPr>
          <a:xfrm>
            <a:off x="838200" y="917633"/>
            <a:ext cx="10807699" cy="545817"/>
          </a:xfrm>
        </p:spPr>
        <p:txBody>
          <a:bodyPr>
            <a:noAutofit/>
          </a:bodyPr>
          <a:lstStyle>
            <a:lvl1pPr marL="0" indent="0">
              <a:buNone/>
              <a:defRPr sz="2400" i="1">
                <a:solidFill>
                  <a:schemeClr val="bg2">
                    <a:lumMod val="75000"/>
                  </a:schemeClr>
                </a:solidFill>
              </a:defRPr>
            </a:lvl1pPr>
            <a:lvl2pPr marL="361950" indent="0">
              <a:buNone/>
              <a:defRPr sz="2400" i="1">
                <a:solidFill>
                  <a:schemeClr val="tx2"/>
                </a:solidFill>
              </a:defRPr>
            </a:lvl2pPr>
            <a:lvl3pPr marL="701675" indent="0">
              <a:buNone/>
              <a:defRPr sz="2400" i="1">
                <a:solidFill>
                  <a:schemeClr val="tx2"/>
                </a:solidFill>
              </a:defRPr>
            </a:lvl3pPr>
            <a:lvl4pPr marL="1041400" indent="0">
              <a:buNone/>
              <a:defRPr sz="2400" i="1">
                <a:solidFill>
                  <a:schemeClr val="tx2"/>
                </a:solidFill>
              </a:defRPr>
            </a:lvl4pPr>
            <a:lvl5pPr marL="1373188" indent="0">
              <a:buNone/>
              <a:defRPr sz="2400" i="1">
                <a:solidFill>
                  <a:schemeClr val="tx2"/>
                </a:solidFill>
              </a:defRPr>
            </a:lvl5pPr>
          </a:lstStyle>
          <a:p>
            <a:pPr lvl="0"/>
            <a:r>
              <a:rPr lang="en-US" noProof="0" dirty="0" smtClean="0"/>
              <a:t>Click to edit Master subtitle style</a:t>
            </a:r>
          </a:p>
        </p:txBody>
      </p:sp>
    </p:spTree>
    <p:extLst>
      <p:ext uri="{BB962C8B-B14F-4D97-AF65-F5344CB8AC3E}">
        <p14:creationId xmlns:p14="http://schemas.microsoft.com/office/powerpoint/2010/main" val="30112641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ea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36019"/>
            <a:ext cx="10807699" cy="793003"/>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38200" y="1719009"/>
            <a:ext cx="10807699" cy="4427537"/>
          </a:xfrm>
        </p:spPr>
        <p:txBody>
          <a:bodyPr/>
          <a:lstStyle>
            <a:lvl1pPr>
              <a:lnSpc>
                <a:spcPct val="95000"/>
              </a:lnSpc>
              <a:spcBef>
                <a:spcPts val="900"/>
              </a:spcBef>
              <a:spcAft>
                <a:spcPts val="600"/>
              </a:spcAft>
              <a:defRPr>
                <a:solidFill>
                  <a:srgbClr val="3F3F3F"/>
                </a:solidFill>
              </a:defRPr>
            </a:lvl1pPr>
            <a:lvl2pPr>
              <a:spcBef>
                <a:spcPts val="0"/>
              </a:spcBef>
              <a:spcAft>
                <a:spcPts val="300"/>
              </a:spcAft>
              <a:buClr>
                <a:schemeClr val="tx2"/>
              </a:buClr>
              <a:defRPr>
                <a:solidFill>
                  <a:schemeClr val="tx2"/>
                </a:solidFill>
              </a:defRPr>
            </a:lvl2pPr>
            <a:lvl3pPr>
              <a:spcBef>
                <a:spcPts val="0"/>
              </a:spcBef>
              <a:spcAft>
                <a:spcPts val="300"/>
              </a:spcAft>
              <a:buClr>
                <a:schemeClr val="tx2"/>
              </a:buClr>
              <a:defRPr>
                <a:solidFill>
                  <a:schemeClr val="tx2"/>
                </a:solidFill>
              </a:defRPr>
            </a:lvl3pPr>
            <a:lvl4pPr>
              <a:spcBef>
                <a:spcPts val="0"/>
              </a:spcBef>
              <a:spcAft>
                <a:spcPts val="300"/>
              </a:spcAft>
              <a:buClr>
                <a:schemeClr val="tx2"/>
              </a:buClr>
              <a:defRPr>
                <a:solidFill>
                  <a:schemeClr val="tx2"/>
                </a:solidFill>
              </a:defRPr>
            </a:lvl4pPr>
            <a:lvl5pPr>
              <a:spcBef>
                <a:spcPts val="0"/>
              </a:spcBef>
              <a:spcAft>
                <a:spcPts val="300"/>
              </a:spcAft>
              <a:buClr>
                <a:schemeClr val="tx2"/>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71BCCAB2-FBC4-454C-9ACC-7EBD8214FDAC}" type="datetime4">
              <a:rPr lang="en-US" smtClean="0"/>
              <a:t>September 2, 2015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92E846A6-F7B6-4197-891C-D48D34F2C185}" type="slidenum">
              <a:rPr lang="sv-SE" smtClean="0"/>
              <a:pPr/>
              <a:t>‹#›</a:t>
            </a:fld>
            <a:endParaRPr lang="sv-SE" dirty="0"/>
          </a:p>
        </p:txBody>
      </p:sp>
      <p:sp>
        <p:nvSpPr>
          <p:cNvPr id="9" name="Platshållare för text 8"/>
          <p:cNvSpPr>
            <a:spLocks noGrp="1"/>
          </p:cNvSpPr>
          <p:nvPr>
            <p:ph type="body" sz="quarter" idx="14" hasCustomPrompt="1"/>
          </p:nvPr>
        </p:nvSpPr>
        <p:spPr>
          <a:xfrm>
            <a:off x="838200" y="284924"/>
            <a:ext cx="10807699" cy="545817"/>
          </a:xfrm>
        </p:spPr>
        <p:txBody>
          <a:bodyPr anchor="b" anchorCtr="0">
            <a:noAutofit/>
          </a:bodyPr>
          <a:lstStyle>
            <a:lvl1pPr marL="0" indent="0">
              <a:buNone/>
              <a:defRPr sz="2400" i="1">
                <a:solidFill>
                  <a:schemeClr val="bg2">
                    <a:lumMod val="75000"/>
                  </a:schemeClr>
                </a:solidFill>
              </a:defRPr>
            </a:lvl1pPr>
            <a:lvl2pPr marL="361950" indent="0">
              <a:buNone/>
              <a:defRPr sz="2400" i="1">
                <a:solidFill>
                  <a:schemeClr val="tx2"/>
                </a:solidFill>
              </a:defRPr>
            </a:lvl2pPr>
            <a:lvl3pPr marL="701675" indent="0">
              <a:buNone/>
              <a:defRPr sz="2400" i="1">
                <a:solidFill>
                  <a:schemeClr val="tx2"/>
                </a:solidFill>
              </a:defRPr>
            </a:lvl3pPr>
            <a:lvl4pPr marL="1041400" indent="0">
              <a:buNone/>
              <a:defRPr sz="2400" i="1">
                <a:solidFill>
                  <a:schemeClr val="tx2"/>
                </a:solidFill>
              </a:defRPr>
            </a:lvl4pPr>
            <a:lvl5pPr marL="1373188" indent="0">
              <a:buNone/>
              <a:defRPr sz="2400" i="1">
                <a:solidFill>
                  <a:schemeClr val="tx2"/>
                </a:solidFill>
              </a:defRPr>
            </a:lvl5pPr>
          </a:lstStyle>
          <a:p>
            <a:pPr lvl="0"/>
            <a:r>
              <a:rPr lang="en-US" noProof="0" dirty="0" smtClean="0"/>
              <a:t>Click to edit Master subtitle style</a:t>
            </a:r>
          </a:p>
        </p:txBody>
      </p:sp>
    </p:spTree>
    <p:extLst>
      <p:ext uri="{BB962C8B-B14F-4D97-AF65-F5344CB8AC3E}">
        <p14:creationId xmlns:p14="http://schemas.microsoft.com/office/powerpoint/2010/main" val="272850533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pieces o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841489" y="1761893"/>
            <a:ext cx="5339828" cy="4189644"/>
          </a:xfrm>
        </p:spPr>
        <p:txBody>
          <a:bodyPr/>
          <a:lstStyle>
            <a:lvl1pPr>
              <a:defRPr sz="2200"/>
            </a:lvl1pPr>
            <a:lvl2pPr marL="547688" indent="-228600">
              <a:defRPr sz="1800"/>
            </a:lvl2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hasCustomPrompt="1"/>
          </p:nvPr>
        </p:nvSpPr>
        <p:spPr>
          <a:xfrm>
            <a:off x="6309895" y="1761893"/>
            <a:ext cx="5339828" cy="4189644"/>
          </a:xfrm>
        </p:spPr>
        <p:txBody>
          <a:bodyPr/>
          <a:lstStyle>
            <a:lvl1pPr>
              <a:defRPr sz="2200"/>
            </a:lvl1pPr>
            <a:lvl2pPr marL="555625" indent="-228600">
              <a:defRPr sz="1800"/>
            </a:lvl2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p:txBody>
          <a:bodyPr/>
          <a:lstStyle/>
          <a:p>
            <a:fld id="{35D0349C-76F0-4B81-A70A-508B4FF5585F}" type="datetime4">
              <a:rPr lang="en-US" smtClean="0"/>
              <a:t>September 2, 2015</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92E846A6-F7B6-4197-891C-D48D34F2C185}" type="slidenum">
              <a:rPr lang="sv-SE" smtClean="0"/>
              <a:pPr/>
              <a:t>‹#›</a:t>
            </a:fld>
            <a:endParaRPr lang="sv-SE" dirty="0"/>
          </a:p>
        </p:txBody>
      </p:sp>
    </p:spTree>
    <p:extLst>
      <p:ext uri="{BB962C8B-B14F-4D97-AF65-F5344CB8AC3E}">
        <p14:creationId xmlns:p14="http://schemas.microsoft.com/office/powerpoint/2010/main" val="278479933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hasCustomPrompt="1"/>
          </p:nvPr>
        </p:nvSpPr>
        <p:spPr>
          <a:xfrm>
            <a:off x="842029" y="1757492"/>
            <a:ext cx="5157960" cy="4371808"/>
          </a:xfrm>
        </p:spPr>
        <p:txBody>
          <a:bodyPr/>
          <a:lstStyle>
            <a:lvl1pPr>
              <a:defRPr sz="2200"/>
            </a:lvl1pPr>
            <a:lvl2pPr marL="547688" indent="-228600">
              <a:defRPr sz="1800"/>
            </a:lvl2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p:txBody>
          <a:bodyPr/>
          <a:lstStyle/>
          <a:p>
            <a:fld id="{5703D071-9831-4D77-9D21-40DBB561628B}" type="datetime4">
              <a:rPr lang="en-US" smtClean="0"/>
              <a:t>September 2, 2015</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92E846A6-F7B6-4197-891C-D48D34F2C185}" type="slidenum">
              <a:rPr lang="sv-SE" smtClean="0"/>
              <a:pPr/>
              <a:t>‹#›</a:t>
            </a:fld>
            <a:endParaRPr lang="sv-SE" dirty="0"/>
          </a:p>
        </p:txBody>
      </p:sp>
      <p:sp>
        <p:nvSpPr>
          <p:cNvPr id="8" name="Platshållare för diagram 7"/>
          <p:cNvSpPr>
            <a:spLocks noGrp="1"/>
          </p:cNvSpPr>
          <p:nvPr>
            <p:ph type="chart" sz="quarter" idx="13" hasCustomPrompt="1"/>
          </p:nvPr>
        </p:nvSpPr>
        <p:spPr>
          <a:xfrm>
            <a:off x="6144006" y="1757325"/>
            <a:ext cx="5501895" cy="4371975"/>
          </a:xfrm>
        </p:spPr>
        <p:txBody>
          <a:bodyPr/>
          <a:lstStyle>
            <a:lvl1pPr>
              <a:defRPr/>
            </a:lvl1pPr>
          </a:lstStyle>
          <a:p>
            <a:r>
              <a:rPr lang="sv-SE" dirty="0" err="1" smtClean="0"/>
              <a:t>Click</a:t>
            </a:r>
            <a:r>
              <a:rPr lang="sv-SE" dirty="0" smtClean="0"/>
              <a:t> to </a:t>
            </a:r>
            <a:r>
              <a:rPr lang="sv-SE" dirty="0" err="1" smtClean="0"/>
              <a:t>edit</a:t>
            </a:r>
            <a:r>
              <a:rPr lang="sv-SE" dirty="0" smtClean="0"/>
              <a:t> </a:t>
            </a:r>
            <a:r>
              <a:rPr lang="sv-SE" dirty="0" err="1" smtClean="0"/>
              <a:t>graph</a:t>
            </a:r>
            <a:endParaRPr lang="sv-SE" dirty="0"/>
          </a:p>
        </p:txBody>
      </p:sp>
    </p:spTree>
    <p:extLst>
      <p:ext uri="{BB962C8B-B14F-4D97-AF65-F5344CB8AC3E}">
        <p14:creationId xmlns:p14="http://schemas.microsoft.com/office/powerpoint/2010/main" val="145076122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hasCustomPrompt="1"/>
          </p:nvPr>
        </p:nvSpPr>
        <p:spPr>
          <a:xfrm>
            <a:off x="6466791" y="1758150"/>
            <a:ext cx="5157960" cy="4371808"/>
          </a:xfrm>
        </p:spPr>
        <p:txBody>
          <a:bodyPr/>
          <a:lstStyle>
            <a:lvl1pPr>
              <a:defRPr sz="2200"/>
            </a:lvl1pPr>
            <a:lvl2pPr>
              <a:defRPr sz="1600"/>
            </a:lvl2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p:txBody>
          <a:bodyPr/>
          <a:lstStyle/>
          <a:p>
            <a:fld id="{E01648B4-5133-42AD-8662-0F652B5BBA16}" type="datetime4">
              <a:rPr lang="en-US" smtClean="0"/>
              <a:t>September 2, 2015</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92E846A6-F7B6-4197-891C-D48D34F2C185}" type="slidenum">
              <a:rPr lang="sv-SE" smtClean="0"/>
              <a:pPr/>
              <a:t>‹#›</a:t>
            </a:fld>
            <a:endParaRPr lang="sv-SE"/>
          </a:p>
        </p:txBody>
      </p:sp>
      <p:sp>
        <p:nvSpPr>
          <p:cNvPr id="8" name="Platshållare för diagram 7"/>
          <p:cNvSpPr>
            <a:spLocks noGrp="1"/>
          </p:cNvSpPr>
          <p:nvPr>
            <p:ph type="chart" sz="quarter" idx="13" hasCustomPrompt="1"/>
          </p:nvPr>
        </p:nvSpPr>
        <p:spPr>
          <a:xfrm>
            <a:off x="989479" y="1758491"/>
            <a:ext cx="5322546" cy="4371975"/>
          </a:xfrm>
        </p:spPr>
        <p:txBody>
          <a:bodyPr/>
          <a:lstStyle>
            <a:lvl1pPr>
              <a:defRPr/>
            </a:lvl1pPr>
          </a:lstStyle>
          <a:p>
            <a:r>
              <a:rPr lang="sv-SE" dirty="0" err="1" smtClean="0"/>
              <a:t>Click</a:t>
            </a:r>
            <a:r>
              <a:rPr lang="sv-SE" dirty="0" smtClean="0"/>
              <a:t> to </a:t>
            </a:r>
            <a:r>
              <a:rPr lang="sv-SE" dirty="0" err="1" smtClean="0"/>
              <a:t>edit</a:t>
            </a:r>
            <a:r>
              <a:rPr lang="sv-SE" dirty="0" smtClean="0"/>
              <a:t> </a:t>
            </a:r>
            <a:r>
              <a:rPr lang="sv-SE" dirty="0" err="1" smtClean="0"/>
              <a:t>graph</a:t>
            </a:r>
            <a:endParaRPr lang="sv-SE" dirty="0"/>
          </a:p>
        </p:txBody>
      </p:sp>
    </p:spTree>
    <p:extLst>
      <p:ext uri="{BB962C8B-B14F-4D97-AF65-F5344CB8AC3E}">
        <p14:creationId xmlns:p14="http://schemas.microsoft.com/office/powerpoint/2010/main" val="167685863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46232"/>
            <a:ext cx="10806112" cy="10605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9789" y="1353409"/>
            <a:ext cx="5352463" cy="82391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hasCustomPrompt="1"/>
          </p:nvPr>
        </p:nvSpPr>
        <p:spPr>
          <a:xfrm>
            <a:off x="839789" y="2201361"/>
            <a:ext cx="5352463" cy="3864023"/>
          </a:xfrm>
        </p:spPr>
        <p:txBody>
          <a:bodyPr/>
          <a:lstStyle>
            <a:lvl1pPr>
              <a:defRPr sz="2000"/>
            </a:lvl1pPr>
            <a:lvl2pPr>
              <a:defRPr sz="1600"/>
            </a:lvl2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hasCustomPrompt="1"/>
          </p:nvPr>
        </p:nvSpPr>
        <p:spPr>
          <a:xfrm>
            <a:off x="6309895" y="1353409"/>
            <a:ext cx="5333336" cy="82391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6309895" y="2201361"/>
            <a:ext cx="5333336" cy="3864023"/>
          </a:xfrm>
        </p:spPr>
        <p:txBody>
          <a:bodyPr/>
          <a:lstStyle>
            <a:lvl1pPr>
              <a:defRPr sz="2000"/>
            </a:lvl1pPr>
            <a:lvl2pPr>
              <a:defRPr sz="1600"/>
            </a:lvl2pPr>
          </a:lstStyle>
          <a:p>
            <a:pPr lvl="0"/>
            <a:r>
              <a:rPr lang="en-US" dirty="0" smtClean="0"/>
              <a:t>Click to edit Master text styles</a:t>
            </a:r>
          </a:p>
          <a:p>
            <a:pPr lvl="1"/>
            <a:r>
              <a:rPr lang="en-US" dirty="0" smtClean="0"/>
              <a:t>Second level</a:t>
            </a:r>
          </a:p>
        </p:txBody>
      </p:sp>
      <p:sp>
        <p:nvSpPr>
          <p:cNvPr id="7" name="Date Placeholder 6"/>
          <p:cNvSpPr>
            <a:spLocks noGrp="1"/>
          </p:cNvSpPr>
          <p:nvPr>
            <p:ph type="dt" sz="half" idx="10"/>
          </p:nvPr>
        </p:nvSpPr>
        <p:spPr/>
        <p:txBody>
          <a:bodyPr/>
          <a:lstStyle/>
          <a:p>
            <a:fld id="{FB682924-FA3A-4D8A-9648-7F7CEF40837C}" type="datetime4">
              <a:rPr lang="en-US" smtClean="0"/>
              <a:t>September 2, 2015</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92E846A6-F7B6-4197-891C-D48D34F2C185}" type="slidenum">
              <a:rPr lang="sv-SE" smtClean="0"/>
              <a:pPr/>
              <a:t>‹#›</a:t>
            </a:fld>
            <a:endParaRPr lang="sv-SE"/>
          </a:p>
        </p:txBody>
      </p:sp>
    </p:spTree>
    <p:extLst>
      <p:ext uri="{BB962C8B-B14F-4D97-AF65-F5344CB8AC3E}">
        <p14:creationId xmlns:p14="http://schemas.microsoft.com/office/powerpoint/2010/main" val="278153370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447918"/>
            <a:ext cx="10807700" cy="1066131"/>
          </a:xfrm>
          <a:prstGeom prst="rect">
            <a:avLst/>
          </a:prstGeom>
        </p:spPr>
        <p:txBody>
          <a:bodyPr vert="horz" lIns="91440" tIns="45720" rIns="91440" bIns="45720" rtlCol="0" anchor="t" anchorCtr="0">
            <a:norm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838200" y="1712749"/>
            <a:ext cx="10807699" cy="4416551"/>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 name="Date Placeholder 3"/>
          <p:cNvSpPr>
            <a:spLocks noGrp="1"/>
          </p:cNvSpPr>
          <p:nvPr>
            <p:ph type="dt" sz="half" idx="2"/>
          </p:nvPr>
        </p:nvSpPr>
        <p:spPr>
          <a:xfrm>
            <a:off x="5236559" y="6404904"/>
            <a:ext cx="1718883" cy="365125"/>
          </a:xfrm>
          <a:prstGeom prst="rect">
            <a:avLst/>
          </a:prstGeom>
        </p:spPr>
        <p:txBody>
          <a:bodyPr vert="horz" lIns="91440" tIns="45720" rIns="91440" bIns="45720" rtlCol="0" anchor="ctr"/>
          <a:lstStyle>
            <a:lvl1pPr algn="ctr">
              <a:defRPr sz="900" i="1">
                <a:solidFill>
                  <a:schemeClr val="bg2"/>
                </a:solidFill>
                <a:latin typeface="+mn-lt"/>
              </a:defRPr>
            </a:lvl1pPr>
          </a:lstStyle>
          <a:p>
            <a:fld id="{0E976901-99A3-421C-B906-A9D1C6F3E01F}" type="datetime4">
              <a:rPr lang="en-US" noProof="0" smtClean="0"/>
              <a:t>September 2, 2015</a:t>
            </a:fld>
            <a:endParaRPr lang="en-US" noProof="0" dirty="0"/>
          </a:p>
        </p:txBody>
      </p:sp>
      <p:sp>
        <p:nvSpPr>
          <p:cNvPr id="5" name="Footer Placeholder 4"/>
          <p:cNvSpPr>
            <a:spLocks noGrp="1"/>
          </p:cNvSpPr>
          <p:nvPr>
            <p:ph type="ftr" sz="quarter" idx="3"/>
          </p:nvPr>
        </p:nvSpPr>
        <p:spPr>
          <a:xfrm>
            <a:off x="838201" y="6404904"/>
            <a:ext cx="4398359" cy="365125"/>
          </a:xfrm>
          <a:prstGeom prst="rect">
            <a:avLst/>
          </a:prstGeom>
        </p:spPr>
        <p:txBody>
          <a:bodyPr vert="horz" lIns="91440" tIns="45720" rIns="91440" bIns="45720" rtlCol="0" anchor="ctr"/>
          <a:lstStyle>
            <a:lvl1pPr algn="l">
              <a:defRPr sz="900" i="1">
                <a:solidFill>
                  <a:schemeClr val="bg2"/>
                </a:solidFill>
                <a:latin typeface="+mn-lt"/>
              </a:defRPr>
            </a:lvl1pPr>
          </a:lstStyle>
          <a:p>
            <a:endParaRPr lang="en-US" dirty="0"/>
          </a:p>
        </p:txBody>
      </p:sp>
      <p:sp>
        <p:nvSpPr>
          <p:cNvPr id="6" name="Slide Number Placeholder 5"/>
          <p:cNvSpPr>
            <a:spLocks noGrp="1"/>
          </p:cNvSpPr>
          <p:nvPr>
            <p:ph type="sldNum" sz="quarter" idx="4"/>
          </p:nvPr>
        </p:nvSpPr>
        <p:spPr>
          <a:xfrm>
            <a:off x="169042" y="6404904"/>
            <a:ext cx="495637" cy="365125"/>
          </a:xfrm>
          <a:prstGeom prst="rect">
            <a:avLst/>
          </a:prstGeom>
        </p:spPr>
        <p:txBody>
          <a:bodyPr vert="horz" lIns="91440" tIns="45720" rIns="91440" bIns="45720" rtlCol="0" anchor="ctr"/>
          <a:lstStyle>
            <a:lvl1pPr algn="l">
              <a:defRPr sz="900" i="1">
                <a:solidFill>
                  <a:schemeClr val="bg2"/>
                </a:solidFill>
                <a:latin typeface="+mn-lt"/>
              </a:defRPr>
            </a:lvl1pPr>
          </a:lstStyle>
          <a:p>
            <a:fld id="{92E846A6-F7B6-4197-891C-D48D34F2C185}" type="slidenum">
              <a:rPr lang="en-US" smtClean="0"/>
              <a:pPr/>
              <a:t>‹#›</a:t>
            </a:fld>
            <a:endParaRPr lang="en-US" dirty="0"/>
          </a:p>
        </p:txBody>
      </p:sp>
      <p:sp>
        <p:nvSpPr>
          <p:cNvPr id="15" name="Rektangel 19"/>
          <p:cNvSpPr/>
          <p:nvPr userDrawn="1"/>
        </p:nvSpPr>
        <p:spPr>
          <a:xfrm>
            <a:off x="0" y="1125"/>
            <a:ext cx="12192000" cy="669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cxnSp>
        <p:nvCxnSpPr>
          <p:cNvPr id="19" name="Rak 18"/>
          <p:cNvCxnSpPr/>
          <p:nvPr userDrawn="1"/>
        </p:nvCxnSpPr>
        <p:spPr>
          <a:xfrm>
            <a:off x="0" y="6267451"/>
            <a:ext cx="12181380" cy="0"/>
          </a:xfrm>
          <a:prstGeom prst="line">
            <a:avLst/>
          </a:prstGeom>
          <a:ln w="6350">
            <a:solidFill>
              <a:srgbClr val="BFBFC1"/>
            </a:solidFill>
          </a:ln>
        </p:spPr>
        <p:style>
          <a:lnRef idx="1">
            <a:schemeClr val="accent1"/>
          </a:lnRef>
          <a:fillRef idx="0">
            <a:schemeClr val="accent1"/>
          </a:fillRef>
          <a:effectRef idx="0">
            <a:schemeClr val="accent1"/>
          </a:effectRef>
          <a:fontRef idx="minor">
            <a:schemeClr val="tx1"/>
          </a:fontRef>
        </p:style>
      </p:cxnSp>
      <p:pic>
        <p:nvPicPr>
          <p:cNvPr id="7" name="Bildobjekt 6"/>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672874" y="6364705"/>
            <a:ext cx="995250" cy="389989"/>
          </a:xfrm>
          <a:prstGeom prst="rect">
            <a:avLst/>
          </a:prstGeom>
        </p:spPr>
      </p:pic>
    </p:spTree>
    <p:extLst>
      <p:ext uri="{BB962C8B-B14F-4D97-AF65-F5344CB8AC3E}">
        <p14:creationId xmlns:p14="http://schemas.microsoft.com/office/powerpoint/2010/main" val="382666320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7" r:id="rId3"/>
    <p:sldLayoutId id="2147483697" r:id="rId4"/>
    <p:sldLayoutId id="2147483698" r:id="rId5"/>
    <p:sldLayoutId id="2147483699" r:id="rId6"/>
    <p:sldLayoutId id="2147483701" r:id="rId7"/>
    <p:sldLayoutId id="2147483702" r:id="rId8"/>
    <p:sldLayoutId id="2147483703" r:id="rId9"/>
    <p:sldLayoutId id="2147483704" r:id="rId10"/>
    <p:sldLayoutId id="2147483705" r:id="rId11"/>
    <p:sldLayoutId id="2147483706" r:id="rId12"/>
    <p:sldLayoutId id="2147483708" r:id="rId13"/>
    <p:sldLayoutId id="2147483710" r:id="rId14"/>
  </p:sldLayoutIdLst>
  <p:transition xmlns:p14="http://schemas.microsoft.com/office/powerpoint/2010/main" spd="slow">
    <p:wipe/>
  </p:transition>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3400"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900"/>
        </a:spcBef>
        <a:spcAft>
          <a:spcPts val="600"/>
        </a:spcAft>
        <a:buClr>
          <a:srgbClr val="009DDC"/>
        </a:buClr>
        <a:buSzPct val="80000"/>
        <a:buFont typeface="Calibri" panose="020F0502020204030204" pitchFamily="34" charset="0"/>
        <a:buChar char="•"/>
        <a:defRPr sz="2600" kern="1200">
          <a:solidFill>
            <a:srgbClr val="3F3F3F"/>
          </a:solidFill>
          <a:latin typeface="+mn-lt"/>
          <a:ea typeface="+mn-ea"/>
          <a:cs typeface="+mn-cs"/>
        </a:defRPr>
      </a:lvl1pPr>
      <a:lvl2pPr marL="590550" indent="-228600" algn="l" defTabSz="914400" rtl="0" eaLnBrk="1" latinLnBrk="0" hangingPunct="1">
        <a:lnSpc>
          <a:spcPct val="95000"/>
        </a:lnSpc>
        <a:spcBef>
          <a:spcPts val="0"/>
        </a:spcBef>
        <a:spcAft>
          <a:spcPts val="300"/>
        </a:spcAft>
        <a:buClr>
          <a:schemeClr val="tx2"/>
        </a:buClr>
        <a:buFont typeface="Calibri Light" panose="020F0302020204030204" pitchFamily="34" charset="0"/>
        <a:buChar char="−"/>
        <a:defRPr sz="2000" kern="1200">
          <a:solidFill>
            <a:schemeClr val="tx2"/>
          </a:solidFill>
          <a:latin typeface="+mn-lt"/>
          <a:ea typeface="+mn-ea"/>
          <a:cs typeface="+mn-cs"/>
        </a:defRPr>
      </a:lvl2pPr>
      <a:lvl3pPr marL="930275" indent="-228600" algn="l" defTabSz="914400" rtl="0" eaLnBrk="1" latinLnBrk="0" hangingPunct="1">
        <a:lnSpc>
          <a:spcPct val="95000"/>
        </a:lnSpc>
        <a:spcBef>
          <a:spcPts val="0"/>
        </a:spcBef>
        <a:spcAft>
          <a:spcPts val="300"/>
        </a:spcAft>
        <a:buClr>
          <a:schemeClr val="tx2"/>
        </a:buClr>
        <a:buFont typeface="Calibri Light" panose="020F0302020204030204" pitchFamily="34" charset="0"/>
        <a:buChar char="−"/>
        <a:defRPr sz="1600" kern="1200">
          <a:solidFill>
            <a:schemeClr val="tx2"/>
          </a:solidFill>
          <a:latin typeface="+mn-lt"/>
          <a:ea typeface="+mn-ea"/>
          <a:cs typeface="+mn-cs"/>
        </a:defRPr>
      </a:lvl3pPr>
      <a:lvl4pPr marL="1270000" indent="-228600" algn="l" defTabSz="914400" rtl="0" eaLnBrk="1" latinLnBrk="0" hangingPunct="1">
        <a:lnSpc>
          <a:spcPct val="95000"/>
        </a:lnSpc>
        <a:spcBef>
          <a:spcPts val="0"/>
        </a:spcBef>
        <a:spcAft>
          <a:spcPts val="300"/>
        </a:spcAft>
        <a:buClr>
          <a:schemeClr val="tx2"/>
        </a:buClr>
        <a:buFont typeface="Calibri Light" panose="020F0302020204030204" pitchFamily="34" charset="0"/>
        <a:buChar char="−"/>
        <a:tabLst/>
        <a:defRPr sz="1600" kern="1200">
          <a:solidFill>
            <a:schemeClr val="tx2"/>
          </a:solidFill>
          <a:latin typeface="+mn-lt"/>
          <a:ea typeface="+mn-ea"/>
          <a:cs typeface="+mn-cs"/>
        </a:defRPr>
      </a:lvl4pPr>
      <a:lvl5pPr marL="1601788" indent="-228600" algn="l" defTabSz="914400" rtl="0" eaLnBrk="1" latinLnBrk="0" hangingPunct="1">
        <a:lnSpc>
          <a:spcPct val="95000"/>
        </a:lnSpc>
        <a:spcBef>
          <a:spcPts val="0"/>
        </a:spcBef>
        <a:spcAft>
          <a:spcPts val="300"/>
        </a:spcAft>
        <a:buClr>
          <a:schemeClr val="tx2"/>
        </a:buClr>
        <a:buFont typeface="Calibri Light" panose="020F030202020403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tags" Target="../tags/tag10.xml"/><Relationship Id="rId12" Type="http://schemas.openxmlformats.org/officeDocument/2006/relationships/tags" Target="../tags/tag11.xml"/><Relationship Id="rId13" Type="http://schemas.openxmlformats.org/officeDocument/2006/relationships/tags" Target="../tags/tag12.xml"/><Relationship Id="rId14" Type="http://schemas.openxmlformats.org/officeDocument/2006/relationships/tags" Target="../tags/tag13.xml"/><Relationship Id="rId15" Type="http://schemas.openxmlformats.org/officeDocument/2006/relationships/slideLayout" Target="../slideLayouts/slideLayout2.xml"/><Relationship Id="rId16" Type="http://schemas.openxmlformats.org/officeDocument/2006/relationships/notesSlide" Target="../notesSlides/notesSlide11.xml"/><Relationship Id="rId1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1.xml"/><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tags" Target="../tags/tag4.xml"/><Relationship Id="rId6" Type="http://schemas.openxmlformats.org/officeDocument/2006/relationships/tags" Target="../tags/tag5.xml"/><Relationship Id="rId7" Type="http://schemas.openxmlformats.org/officeDocument/2006/relationships/tags" Target="../tags/tag6.xml"/><Relationship Id="rId8" Type="http://schemas.openxmlformats.org/officeDocument/2006/relationships/tags" Target="../tags/tag7.xml"/><Relationship Id="rId9" Type="http://schemas.openxmlformats.org/officeDocument/2006/relationships/tags" Target="../tags/tag8.xml"/><Relationship Id="rId10" Type="http://schemas.openxmlformats.org/officeDocument/2006/relationships/tags" Target="../tags/tag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gif"/><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22.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jpeg"/><Relationship Id="rId5" Type="http://schemas.openxmlformats.org/officeDocument/2006/relationships/image" Target="../media/image52.jpe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s://www.youtube.com/watch?v=P7h0VfH5Wf8" TargetMode="External"/><Relationship Id="rId5" Type="http://schemas.openxmlformats.org/officeDocument/2006/relationships/hyperlink" Target="file:///C:\SAFe\Agile%20on%20the%20Rocks\Elekta_software_vision_2014_HD.mp4" TargetMode="External"/><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trains have left the Central </a:t>
            </a:r>
            <a:r>
              <a:rPr lang="en-US" dirty="0" smtClean="0"/>
              <a:t>Station</a:t>
            </a:r>
            <a:endParaRPr lang="en-US" dirty="0"/>
          </a:p>
        </p:txBody>
      </p:sp>
      <p:sp>
        <p:nvSpPr>
          <p:cNvPr id="3" name="Subtitle 2"/>
          <p:cNvSpPr>
            <a:spLocks noGrp="1"/>
          </p:cNvSpPr>
          <p:nvPr>
            <p:ph type="subTitle" idx="1"/>
          </p:nvPr>
        </p:nvSpPr>
        <p:spPr/>
        <p:txBody>
          <a:bodyPr>
            <a:normAutofit fontScale="92500"/>
          </a:bodyPr>
          <a:lstStyle/>
          <a:p>
            <a:r>
              <a:rPr lang="en-US" dirty="0"/>
              <a:t>A snapshot of </a:t>
            </a:r>
            <a:r>
              <a:rPr lang="en-US" dirty="0" smtClean="0"/>
              <a:t>Elekta’s </a:t>
            </a:r>
            <a:r>
              <a:rPr lang="en-US" dirty="0"/>
              <a:t>Agile transformation</a:t>
            </a:r>
          </a:p>
        </p:txBody>
      </p:sp>
      <p:sp>
        <p:nvSpPr>
          <p:cNvPr id="4" name="Text Placeholder 3"/>
          <p:cNvSpPr>
            <a:spLocks noGrp="1"/>
          </p:cNvSpPr>
          <p:nvPr>
            <p:ph type="body" sz="quarter" idx="13"/>
          </p:nvPr>
        </p:nvSpPr>
        <p:spPr/>
        <p:txBody>
          <a:bodyPr/>
          <a:lstStyle/>
          <a:p>
            <a:r>
              <a:rPr lang="en-US" dirty="0" smtClean="0"/>
              <a:t>Lars Gusch &amp; Petrine Herbai</a:t>
            </a:r>
            <a:endParaRPr lang="en-US" dirty="0"/>
          </a:p>
        </p:txBody>
      </p:sp>
      <p:sp>
        <p:nvSpPr>
          <p:cNvPr id="5" name="Slide Number Placeholder 4"/>
          <p:cNvSpPr>
            <a:spLocks noGrp="1"/>
          </p:cNvSpPr>
          <p:nvPr>
            <p:ph type="sldNum" sz="quarter" idx="12"/>
          </p:nvPr>
        </p:nvSpPr>
        <p:spPr/>
        <p:txBody>
          <a:bodyPr/>
          <a:lstStyle/>
          <a:p>
            <a:fld id="{92E846A6-F7B6-4197-891C-D48D34F2C185}" type="slidenum">
              <a:rPr lang="sv-SE" smtClean="0"/>
              <a:pPr/>
              <a:t>1</a:t>
            </a:fld>
            <a:endParaRPr lang="sv-SE" dirty="0"/>
          </a:p>
        </p:txBody>
      </p:sp>
    </p:spTree>
    <p:extLst>
      <p:ext uri="{BB962C8B-B14F-4D97-AF65-F5344CB8AC3E}">
        <p14:creationId xmlns:p14="http://schemas.microsoft.com/office/powerpoint/2010/main" val="174084647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a:t>
            </a:r>
            <a:r>
              <a:rPr lang="en-US" dirty="0" smtClean="0"/>
              <a:t>overview </a:t>
            </a:r>
            <a:r>
              <a:rPr lang="en-US" dirty="0"/>
              <a:t>of our Agile Transformation</a:t>
            </a:r>
          </a:p>
        </p:txBody>
      </p:sp>
      <p:sp>
        <p:nvSpPr>
          <p:cNvPr id="16" name="Content Placeholder 15"/>
          <p:cNvSpPr>
            <a:spLocks noGrp="1"/>
          </p:cNvSpPr>
          <p:nvPr>
            <p:ph sz="half" idx="1"/>
          </p:nvPr>
        </p:nvSpPr>
        <p:spPr>
          <a:xfrm>
            <a:off x="841489" y="3233935"/>
            <a:ext cx="5339828" cy="2938265"/>
          </a:xfrm>
        </p:spPr>
        <p:txBody>
          <a:bodyPr>
            <a:normAutofit fontScale="92500"/>
          </a:bodyPr>
          <a:lstStyle/>
          <a:p>
            <a:pPr>
              <a:buClr>
                <a:srgbClr val="00B050"/>
              </a:buClr>
              <a:buSzPct val="200000"/>
              <a:buFont typeface="Calibri" panose="020F0502020204030204" pitchFamily="34" charset="0"/>
              <a:buChar char="₊"/>
            </a:pPr>
            <a:r>
              <a:rPr lang="en-US" dirty="0"/>
              <a:t>I</a:t>
            </a:r>
            <a:r>
              <a:rPr lang="en-US" dirty="0" smtClean="0"/>
              <a:t>ncreased </a:t>
            </a:r>
            <a:r>
              <a:rPr lang="en-US" dirty="0"/>
              <a:t>our throughput </a:t>
            </a:r>
          </a:p>
          <a:p>
            <a:pPr>
              <a:buClr>
                <a:srgbClr val="00B050"/>
              </a:buClr>
              <a:buSzPct val="200000"/>
              <a:buFont typeface="Calibri" panose="020F0502020204030204" pitchFamily="34" charset="0"/>
              <a:buChar char="₊"/>
            </a:pPr>
            <a:r>
              <a:rPr lang="en-US" dirty="0"/>
              <a:t>D</a:t>
            </a:r>
            <a:r>
              <a:rPr lang="en-US" dirty="0" smtClean="0"/>
              <a:t>eliverables </a:t>
            </a:r>
            <a:r>
              <a:rPr lang="en-US" dirty="0"/>
              <a:t>at every sprint</a:t>
            </a:r>
          </a:p>
          <a:p>
            <a:pPr>
              <a:buClr>
                <a:srgbClr val="00B050"/>
              </a:buClr>
              <a:buSzPct val="200000"/>
              <a:buFont typeface="Calibri" panose="020F0502020204030204" pitchFamily="34" charset="0"/>
              <a:buChar char="₊"/>
            </a:pPr>
            <a:r>
              <a:rPr lang="en-US" dirty="0"/>
              <a:t>Escalated any issues much sooner</a:t>
            </a:r>
          </a:p>
          <a:p>
            <a:pPr>
              <a:buClr>
                <a:srgbClr val="00B050"/>
              </a:buClr>
              <a:buSzPct val="200000"/>
              <a:buFont typeface="Calibri" panose="020F0502020204030204" pitchFamily="34" charset="0"/>
              <a:buChar char="₊"/>
            </a:pPr>
            <a:r>
              <a:rPr lang="en-US" dirty="0"/>
              <a:t>Allowed agility during </a:t>
            </a:r>
            <a:r>
              <a:rPr lang="en-US" dirty="0" smtClean="0"/>
              <a:t>development (features)</a:t>
            </a:r>
            <a:endParaRPr lang="en-US" dirty="0"/>
          </a:p>
          <a:p>
            <a:pPr>
              <a:buClr>
                <a:srgbClr val="00B050"/>
              </a:buClr>
              <a:buSzPct val="200000"/>
              <a:buFont typeface="Calibri" panose="020F0502020204030204" pitchFamily="34" charset="0"/>
              <a:buChar char="₊"/>
            </a:pPr>
            <a:r>
              <a:rPr lang="en-US" dirty="0"/>
              <a:t>Team could focus on one </a:t>
            </a:r>
            <a:r>
              <a:rPr lang="en-US" dirty="0" smtClean="0"/>
              <a:t>project</a:t>
            </a:r>
            <a:endParaRPr lang="en-US" dirty="0"/>
          </a:p>
          <a:p>
            <a:pPr>
              <a:buClr>
                <a:srgbClr val="00B050"/>
              </a:buClr>
              <a:buSzPct val="200000"/>
              <a:buFont typeface="Calibri" panose="020F0502020204030204" pitchFamily="34" charset="0"/>
              <a:buChar char="₊"/>
            </a:pPr>
            <a:r>
              <a:rPr lang="en-US" dirty="0"/>
              <a:t>Overall happy </a:t>
            </a:r>
            <a:r>
              <a:rPr lang="en-US" dirty="0" smtClean="0"/>
              <a:t>teams</a:t>
            </a:r>
            <a:endParaRPr lang="en-US" dirty="0"/>
          </a:p>
        </p:txBody>
      </p:sp>
      <p:sp>
        <p:nvSpPr>
          <p:cNvPr id="18" name="Content Placeholder 17"/>
          <p:cNvSpPr>
            <a:spLocks noGrp="1"/>
          </p:cNvSpPr>
          <p:nvPr>
            <p:ph sz="half" idx="2"/>
          </p:nvPr>
        </p:nvSpPr>
        <p:spPr>
          <a:xfrm>
            <a:off x="6309895" y="3233935"/>
            <a:ext cx="5339828" cy="2938265"/>
          </a:xfrm>
        </p:spPr>
        <p:txBody>
          <a:bodyPr>
            <a:normAutofit fontScale="92500"/>
          </a:bodyPr>
          <a:lstStyle/>
          <a:p>
            <a:pPr>
              <a:buClr>
                <a:srgbClr val="FF0000"/>
              </a:buClr>
              <a:buSzPct val="200000"/>
              <a:buFont typeface="Calibri" panose="020F0502020204030204" pitchFamily="34" charset="0"/>
              <a:buChar char="₋"/>
            </a:pPr>
            <a:r>
              <a:rPr lang="en-US" dirty="0"/>
              <a:t>I</a:t>
            </a:r>
            <a:r>
              <a:rPr lang="en-US" dirty="0" smtClean="0"/>
              <a:t>nsufficient </a:t>
            </a:r>
            <a:r>
              <a:rPr lang="en-US" dirty="0"/>
              <a:t>work on design and architecture</a:t>
            </a:r>
          </a:p>
          <a:p>
            <a:pPr>
              <a:buClr>
                <a:srgbClr val="FF0000"/>
              </a:buClr>
              <a:buSzPct val="200000"/>
              <a:buFont typeface="Calibri" panose="020F0502020204030204" pitchFamily="34" charset="0"/>
              <a:buChar char="₋"/>
            </a:pPr>
            <a:r>
              <a:rPr lang="en-US" dirty="0"/>
              <a:t>Silos between scrum teams</a:t>
            </a:r>
          </a:p>
          <a:p>
            <a:pPr>
              <a:buClr>
                <a:srgbClr val="FF0000"/>
              </a:buClr>
              <a:buSzPct val="200000"/>
              <a:buFont typeface="Calibri" panose="020F0502020204030204" pitchFamily="34" charset="0"/>
              <a:buChar char="₋"/>
            </a:pPr>
            <a:r>
              <a:rPr lang="en-US" dirty="0"/>
              <a:t>Dependency and integration </a:t>
            </a:r>
            <a:r>
              <a:rPr lang="en-US" dirty="0" smtClean="0"/>
              <a:t>issues</a:t>
            </a:r>
            <a:endParaRPr lang="en-US" dirty="0"/>
          </a:p>
          <a:p>
            <a:pPr>
              <a:buClr>
                <a:srgbClr val="FF0000"/>
              </a:buClr>
              <a:buSzPct val="200000"/>
              <a:buFont typeface="Calibri" panose="020F0502020204030204" pitchFamily="34" charset="0"/>
              <a:buChar char="₋"/>
            </a:pPr>
            <a:r>
              <a:rPr lang="en-US" dirty="0"/>
              <a:t>Unclear overall objectives &amp; </a:t>
            </a:r>
            <a:r>
              <a:rPr lang="en-US" dirty="0" smtClean="0"/>
              <a:t>plan</a:t>
            </a:r>
            <a:endParaRPr lang="en-US" dirty="0"/>
          </a:p>
          <a:p>
            <a:pPr>
              <a:buClr>
                <a:srgbClr val="FF0000"/>
              </a:buClr>
              <a:buSzPct val="200000"/>
              <a:buFont typeface="Calibri" panose="020F0502020204030204" pitchFamily="34" charset="0"/>
              <a:buChar char="₋"/>
            </a:pPr>
            <a:r>
              <a:rPr lang="en-US" dirty="0"/>
              <a:t>Lack of visibility of the big picture</a:t>
            </a:r>
          </a:p>
          <a:p>
            <a:pPr>
              <a:buClr>
                <a:srgbClr val="FF0000"/>
              </a:buClr>
              <a:buSzPct val="200000"/>
              <a:buFont typeface="Calibri" panose="020F0502020204030204" pitchFamily="34" charset="0"/>
              <a:buChar char="₋"/>
            </a:pPr>
            <a:r>
              <a:rPr lang="en-US" dirty="0"/>
              <a:t>Scrum of scrum not being effective</a:t>
            </a:r>
          </a:p>
          <a:p>
            <a:pPr>
              <a:buClr>
                <a:srgbClr val="FF0000"/>
              </a:buClr>
              <a:buSzPct val="200000"/>
              <a:buFont typeface="Calibri" panose="020F0502020204030204" pitchFamily="34" charset="0"/>
              <a:buChar char="₋"/>
            </a:pPr>
            <a:endParaRPr lang="en-US" dirty="0"/>
          </a:p>
        </p:txBody>
      </p:sp>
      <p:sp>
        <p:nvSpPr>
          <p:cNvPr id="3" name="Slide Number Placeholder 2"/>
          <p:cNvSpPr>
            <a:spLocks noGrp="1"/>
          </p:cNvSpPr>
          <p:nvPr>
            <p:ph type="sldNum" sz="quarter" idx="12"/>
          </p:nvPr>
        </p:nvSpPr>
        <p:spPr/>
        <p:txBody>
          <a:bodyPr/>
          <a:lstStyle/>
          <a:p>
            <a:fld id="{92E846A6-F7B6-4197-891C-D48D34F2C185}" type="slidenum">
              <a:rPr lang="sv-SE" smtClean="0"/>
              <a:pPr/>
              <a:t>10</a:t>
            </a:fld>
            <a:endParaRPr lang="sv-SE"/>
          </a:p>
        </p:txBody>
      </p:sp>
      <p:grpSp>
        <p:nvGrpSpPr>
          <p:cNvPr id="19" name="Group 18"/>
          <p:cNvGrpSpPr/>
          <p:nvPr/>
        </p:nvGrpSpPr>
        <p:grpSpPr>
          <a:xfrm>
            <a:off x="318058" y="1635325"/>
            <a:ext cx="11582400" cy="1377947"/>
            <a:chOff x="318058" y="1635325"/>
            <a:chExt cx="11582400" cy="1377947"/>
          </a:xfrm>
        </p:grpSpPr>
        <p:sp>
          <p:nvSpPr>
            <p:cNvPr id="11" name="Freeform 10"/>
            <p:cNvSpPr/>
            <p:nvPr/>
          </p:nvSpPr>
          <p:spPr>
            <a:xfrm>
              <a:off x="655033" y="1635325"/>
              <a:ext cx="2194718" cy="877887"/>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953" tIns="24003" rIns="462946" bIns="24003" numCol="1" spcCol="1270" anchor="ctr" anchorCtr="0">
              <a:noAutofit/>
            </a:bodyPr>
            <a:lstStyle/>
            <a:p>
              <a:pPr lvl="0" algn="ctr" defTabSz="800100">
                <a:lnSpc>
                  <a:spcPct val="90000"/>
                </a:lnSpc>
                <a:spcBef>
                  <a:spcPct val="0"/>
                </a:spcBef>
                <a:spcAft>
                  <a:spcPct val="35000"/>
                </a:spcAft>
              </a:pPr>
              <a:r>
                <a:rPr lang="en-US" sz="1800" kern="1200" dirty="0" smtClean="0"/>
                <a:t>Scrum for 3-5 distributed teams</a:t>
              </a:r>
              <a:endParaRPr lang="en-US" sz="1800" kern="1200" dirty="0"/>
            </a:p>
          </p:txBody>
        </p:sp>
        <p:sp>
          <p:nvSpPr>
            <p:cNvPr id="12" name="Freeform 11"/>
            <p:cNvSpPr/>
            <p:nvPr/>
          </p:nvSpPr>
          <p:spPr>
            <a:xfrm>
              <a:off x="3291209" y="1653576"/>
              <a:ext cx="2194718" cy="877887"/>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953" tIns="24003" rIns="462946" bIns="24003" numCol="1" spcCol="1270" anchor="ctr" anchorCtr="0">
              <a:noAutofit/>
            </a:bodyPr>
            <a:lstStyle/>
            <a:p>
              <a:pPr lvl="0" algn="ctr" defTabSz="800100">
                <a:lnSpc>
                  <a:spcPct val="90000"/>
                </a:lnSpc>
                <a:spcBef>
                  <a:spcPct val="0"/>
                </a:spcBef>
                <a:spcAft>
                  <a:spcPct val="35000"/>
                </a:spcAft>
              </a:pPr>
              <a:r>
                <a:rPr lang="en-US" sz="1800" kern="1200" dirty="0" smtClean="0"/>
                <a:t>Scaling up Scrum from 3 to 9 teams</a:t>
              </a:r>
              <a:endParaRPr lang="en-US" sz="1800" kern="1200" dirty="0"/>
            </a:p>
          </p:txBody>
        </p:sp>
        <p:sp>
          <p:nvSpPr>
            <p:cNvPr id="13" name="Freeform 12"/>
            <p:cNvSpPr/>
            <p:nvPr/>
          </p:nvSpPr>
          <p:spPr>
            <a:xfrm>
              <a:off x="5927385" y="1653576"/>
              <a:ext cx="2194718" cy="877887"/>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953" tIns="24003" rIns="462946" bIns="24003" numCol="1" spcCol="1270" anchor="ctr" anchorCtr="0">
              <a:noAutofit/>
            </a:bodyPr>
            <a:lstStyle/>
            <a:p>
              <a:pPr lvl="0" algn="ctr" defTabSz="800100">
                <a:lnSpc>
                  <a:spcPct val="90000"/>
                </a:lnSpc>
                <a:spcBef>
                  <a:spcPct val="0"/>
                </a:spcBef>
                <a:spcAft>
                  <a:spcPct val="35000"/>
                </a:spcAft>
              </a:pPr>
              <a:r>
                <a:rPr lang="en-US" sz="1800" kern="1200" dirty="0" smtClean="0"/>
                <a:t>Introduce SAFe for Scrum teams</a:t>
              </a:r>
              <a:endParaRPr lang="en-US" sz="1800" kern="1200" dirty="0"/>
            </a:p>
          </p:txBody>
        </p:sp>
        <p:sp>
          <p:nvSpPr>
            <p:cNvPr id="14" name="Freeform 13"/>
            <p:cNvSpPr/>
            <p:nvPr/>
          </p:nvSpPr>
          <p:spPr>
            <a:xfrm>
              <a:off x="8563561" y="1635325"/>
              <a:ext cx="2194718" cy="877887"/>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953" tIns="24003" rIns="462946" bIns="24003" numCol="1" spcCol="1270" anchor="ctr" anchorCtr="0">
              <a:noAutofit/>
            </a:bodyPr>
            <a:lstStyle/>
            <a:p>
              <a:pPr lvl="0" algn="ctr" defTabSz="800100">
                <a:lnSpc>
                  <a:spcPct val="90000"/>
                </a:lnSpc>
                <a:spcBef>
                  <a:spcPct val="0"/>
                </a:spcBef>
                <a:spcAft>
                  <a:spcPct val="35000"/>
                </a:spcAft>
              </a:pPr>
              <a:r>
                <a:rPr lang="en-US" sz="1800" kern="1200" dirty="0" smtClean="0"/>
                <a:t>Introduce SAFe to all teams</a:t>
              </a:r>
              <a:endParaRPr lang="en-US" sz="1800" kern="1200" dirty="0"/>
            </a:p>
          </p:txBody>
        </p:sp>
        <p:grpSp>
          <p:nvGrpSpPr>
            <p:cNvPr id="5" name="Group 23"/>
            <p:cNvGrpSpPr>
              <a:grpSpLocks/>
            </p:cNvGrpSpPr>
            <p:nvPr/>
          </p:nvGrpSpPr>
          <p:grpSpPr bwMode="auto">
            <a:xfrm>
              <a:off x="318058" y="2702121"/>
              <a:ext cx="11582400" cy="311151"/>
              <a:chOff x="0" y="2160"/>
              <a:chExt cx="5185" cy="144"/>
            </a:xfrm>
          </p:grpSpPr>
          <p:sp>
            <p:nvSpPr>
              <p:cNvPr id="6" name="Rectangle 17"/>
              <p:cNvSpPr>
                <a:spLocks noChangeArrowheads="1"/>
              </p:cNvSpPr>
              <p:nvPr/>
            </p:nvSpPr>
            <p:spPr bwMode="auto">
              <a:xfrm>
                <a:off x="0" y="2160"/>
                <a:ext cx="5185" cy="144"/>
              </a:xfrm>
              <a:prstGeom prst="rect">
                <a:avLst/>
              </a:prstGeom>
              <a:solidFill>
                <a:srgbClr val="CCECFF"/>
              </a:solidFill>
              <a:ln w="9525">
                <a:solidFill>
                  <a:srgbClr val="000000"/>
                </a:solidFill>
                <a:miter lim="800000"/>
                <a:headEnd/>
                <a:tailEnd/>
              </a:ln>
            </p:spPr>
            <p:txBody>
              <a:bodyPr/>
              <a:lstStyle/>
              <a:p>
                <a:r>
                  <a:rPr lang="en-US" sz="1200" dirty="0">
                    <a:latin typeface="Arial" charset="0"/>
                  </a:rPr>
                  <a:t> </a:t>
                </a:r>
                <a:r>
                  <a:rPr lang="en-US" sz="1200" dirty="0" smtClean="0">
                    <a:latin typeface="Arial" charset="0"/>
                  </a:rPr>
                  <a:t>                2007               …..                      2012                                           2013                                                                                   2014</a:t>
                </a:r>
                <a:endParaRPr lang="en-US" dirty="0">
                  <a:latin typeface="Arial" charset="0"/>
                </a:endParaRPr>
              </a:p>
            </p:txBody>
          </p:sp>
          <p:sp>
            <p:nvSpPr>
              <p:cNvPr id="7" name="Line 19"/>
              <p:cNvSpPr>
                <a:spLocks noChangeShapeType="1"/>
              </p:cNvSpPr>
              <p:nvPr/>
            </p:nvSpPr>
            <p:spPr bwMode="auto">
              <a:xfrm>
                <a:off x="1910" y="216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9" name="Line 19"/>
            <p:cNvSpPr>
              <a:spLocks noChangeShapeType="1"/>
            </p:cNvSpPr>
            <p:nvPr/>
          </p:nvSpPr>
          <p:spPr bwMode="auto">
            <a:xfrm>
              <a:off x="7620000" y="2702121"/>
              <a:ext cx="0" cy="306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311758873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anim calcmode="lin" valueType="num">
                                      <p:cBhvr>
                                        <p:cTn id="1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1000"/>
                                        <p:tgtEl>
                                          <p:spTgt spid="16">
                                            <p:txEl>
                                              <p:pRg st="3" end="3"/>
                                            </p:txEl>
                                          </p:spTgt>
                                        </p:tgtEl>
                                      </p:cBhvr>
                                    </p:animEffect>
                                    <p:anim calcmode="lin" valueType="num">
                                      <p:cBhvr>
                                        <p:cTn id="2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1000"/>
                                        <p:tgtEl>
                                          <p:spTgt spid="16">
                                            <p:txEl>
                                              <p:pRg st="4" end="4"/>
                                            </p:txEl>
                                          </p:spTgt>
                                        </p:tgtEl>
                                      </p:cBhvr>
                                    </p:animEffect>
                                    <p:anim calcmode="lin" valueType="num">
                                      <p:cBhvr>
                                        <p:cTn id="2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1000"/>
                                        <p:tgtEl>
                                          <p:spTgt spid="16">
                                            <p:txEl>
                                              <p:pRg st="5" end="5"/>
                                            </p:txEl>
                                          </p:spTgt>
                                        </p:tgtEl>
                                      </p:cBhvr>
                                    </p:animEffect>
                                    <p:anim calcmode="lin" valueType="num">
                                      <p:cBhvr>
                                        <p:cTn id="33"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fade">
                                      <p:cBhvr>
                                        <p:cTn id="39" dur="1000"/>
                                        <p:tgtEl>
                                          <p:spTgt spid="18">
                                            <p:txEl>
                                              <p:pRg st="0" end="0"/>
                                            </p:txEl>
                                          </p:spTgt>
                                        </p:tgtEl>
                                      </p:cBhvr>
                                    </p:animEffect>
                                    <p:anim calcmode="lin" valueType="num">
                                      <p:cBhvr>
                                        <p:cTn id="4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xEl>
                                              <p:pRg st="1" end="1"/>
                                            </p:txEl>
                                          </p:spTgt>
                                        </p:tgtEl>
                                        <p:attrNameLst>
                                          <p:attrName>style.visibility</p:attrName>
                                        </p:attrNameLst>
                                      </p:cBhvr>
                                      <p:to>
                                        <p:strVal val="visible"/>
                                      </p:to>
                                    </p:set>
                                    <p:animEffect transition="in" filter="fade">
                                      <p:cBhvr>
                                        <p:cTn id="44" dur="1000"/>
                                        <p:tgtEl>
                                          <p:spTgt spid="18">
                                            <p:txEl>
                                              <p:pRg st="1" end="1"/>
                                            </p:txEl>
                                          </p:spTgt>
                                        </p:tgtEl>
                                      </p:cBhvr>
                                    </p:animEffect>
                                    <p:anim calcmode="lin" valueType="num">
                                      <p:cBhvr>
                                        <p:cTn id="4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8">
                                            <p:txEl>
                                              <p:pRg st="1" end="1"/>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
                                            <p:txEl>
                                              <p:pRg st="2" end="2"/>
                                            </p:txEl>
                                          </p:spTgt>
                                        </p:tgtEl>
                                        <p:attrNameLst>
                                          <p:attrName>style.visibility</p:attrName>
                                        </p:attrNameLst>
                                      </p:cBhvr>
                                      <p:to>
                                        <p:strVal val="visible"/>
                                      </p:to>
                                    </p:set>
                                    <p:animEffect transition="in" filter="fade">
                                      <p:cBhvr>
                                        <p:cTn id="49" dur="1000"/>
                                        <p:tgtEl>
                                          <p:spTgt spid="18">
                                            <p:txEl>
                                              <p:pRg st="2" end="2"/>
                                            </p:txEl>
                                          </p:spTgt>
                                        </p:tgtEl>
                                      </p:cBhvr>
                                    </p:animEffect>
                                    <p:anim calcmode="lin" valueType="num">
                                      <p:cBhvr>
                                        <p:cTn id="50"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2" end="2"/>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
                                            <p:txEl>
                                              <p:pRg st="3" end="3"/>
                                            </p:txEl>
                                          </p:spTgt>
                                        </p:tgtEl>
                                        <p:attrNameLst>
                                          <p:attrName>style.visibility</p:attrName>
                                        </p:attrNameLst>
                                      </p:cBhvr>
                                      <p:to>
                                        <p:strVal val="visible"/>
                                      </p:to>
                                    </p:set>
                                    <p:animEffect transition="in" filter="fade">
                                      <p:cBhvr>
                                        <p:cTn id="54" dur="1000"/>
                                        <p:tgtEl>
                                          <p:spTgt spid="18">
                                            <p:txEl>
                                              <p:pRg st="3" end="3"/>
                                            </p:txEl>
                                          </p:spTgt>
                                        </p:tgtEl>
                                      </p:cBhvr>
                                    </p:animEffect>
                                    <p:anim calcmode="lin" valueType="num">
                                      <p:cBhvr>
                                        <p:cTn id="55"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18">
                                            <p:txEl>
                                              <p:pRg st="3" end="3"/>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8">
                                            <p:txEl>
                                              <p:pRg st="4" end="4"/>
                                            </p:txEl>
                                          </p:spTgt>
                                        </p:tgtEl>
                                        <p:attrNameLst>
                                          <p:attrName>style.visibility</p:attrName>
                                        </p:attrNameLst>
                                      </p:cBhvr>
                                      <p:to>
                                        <p:strVal val="visible"/>
                                      </p:to>
                                    </p:set>
                                    <p:animEffect transition="in" filter="fade">
                                      <p:cBhvr>
                                        <p:cTn id="59" dur="1000"/>
                                        <p:tgtEl>
                                          <p:spTgt spid="18">
                                            <p:txEl>
                                              <p:pRg st="4" end="4"/>
                                            </p:txEl>
                                          </p:spTgt>
                                        </p:tgtEl>
                                      </p:cBhvr>
                                    </p:animEffect>
                                    <p:anim calcmode="lin" valueType="num">
                                      <p:cBhvr>
                                        <p:cTn id="60"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18">
                                            <p:txEl>
                                              <p:pRg st="4" end="4"/>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8">
                                            <p:txEl>
                                              <p:pRg st="5" end="5"/>
                                            </p:txEl>
                                          </p:spTgt>
                                        </p:tgtEl>
                                        <p:attrNameLst>
                                          <p:attrName>style.visibility</p:attrName>
                                        </p:attrNameLst>
                                      </p:cBhvr>
                                      <p:to>
                                        <p:strVal val="visible"/>
                                      </p:to>
                                    </p:set>
                                    <p:animEffect transition="in" filter="fade">
                                      <p:cBhvr>
                                        <p:cTn id="64" dur="1000"/>
                                        <p:tgtEl>
                                          <p:spTgt spid="18">
                                            <p:txEl>
                                              <p:pRg st="5" end="5"/>
                                            </p:txEl>
                                          </p:spTgt>
                                        </p:tgtEl>
                                      </p:cBhvr>
                                    </p:animEffect>
                                    <p:anim calcmode="lin" valueType="num">
                                      <p:cBhvr>
                                        <p:cTn id="65"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26B5D459-7DA6-41D8-8221-E427CA134E12}" type="slidenum">
              <a:rPr lang="en-US"/>
              <a:pPr>
                <a:defRPr/>
              </a:pPr>
              <a:t>11</a:t>
            </a:fld>
            <a:endParaRPr lang="en-US" dirty="0"/>
          </a:p>
        </p:txBody>
      </p:sp>
      <p:graphicFrame>
        <p:nvGraphicFramePr>
          <p:cNvPr id="6147" name="Rectangle 2" hidden="1"/>
          <p:cNvGraphicFramePr>
            <a:graphicFrameLocks/>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1152" name="think-cell Slide" r:id="rId17" imgW="0" imgH="0" progId="">
                  <p:embed/>
                </p:oleObj>
              </mc:Choice>
              <mc:Fallback>
                <p:oleObj name="think-cell Slide" r:id="rId1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7"/>
          <p:cNvSpPr>
            <a:spLocks noChangeArrowheads="1"/>
          </p:cNvSpPr>
          <p:nvPr>
            <p:custDataLst>
              <p:tags r:id="rId3"/>
            </p:custDataLst>
          </p:nvPr>
        </p:nvSpPr>
        <p:spPr bwMode="gray">
          <a:xfrm>
            <a:off x="5329238" y="1171575"/>
            <a:ext cx="2290762" cy="604838"/>
          </a:xfrm>
          <a:prstGeom prst="rect">
            <a:avLst/>
          </a:prstGeom>
          <a:noFill/>
          <a:ln w="9525">
            <a:noFill/>
            <a:miter lim="800000"/>
            <a:headEnd/>
            <a:tailEnd/>
          </a:ln>
          <a:effectLst/>
        </p:spPr>
        <p:txBody>
          <a:bodyPr lIns="0" tIns="0" rIns="0" bIns="0" anchor="ctr">
            <a:spAutoFit/>
          </a:bodyPr>
          <a:lstStyle/>
          <a:p>
            <a:pPr defTabSz="912813">
              <a:spcBef>
                <a:spcPct val="20000"/>
              </a:spcBef>
              <a:buFont typeface="Arial" charset="0"/>
              <a:buChar char="•"/>
            </a:pPr>
            <a:r>
              <a:rPr lang="en-US" b="1" dirty="0">
                <a:solidFill>
                  <a:schemeClr val="bg1"/>
                </a:solidFill>
              </a:rPr>
              <a:t>Where do we </a:t>
            </a:r>
          </a:p>
          <a:p>
            <a:pPr defTabSz="912813">
              <a:spcBef>
                <a:spcPct val="20000"/>
              </a:spcBef>
            </a:pPr>
            <a:r>
              <a:rPr lang="en-US" b="1" dirty="0">
                <a:solidFill>
                  <a:schemeClr val="bg1"/>
                </a:solidFill>
              </a:rPr>
              <a:t>want  to go?</a:t>
            </a:r>
          </a:p>
        </p:txBody>
      </p:sp>
      <p:sp>
        <p:nvSpPr>
          <p:cNvPr id="6153" name="Rectangle 9"/>
          <p:cNvSpPr>
            <a:spLocks noChangeArrowheads="1"/>
          </p:cNvSpPr>
          <p:nvPr>
            <p:custDataLst>
              <p:tags r:id="rId4"/>
            </p:custDataLst>
          </p:nvPr>
        </p:nvSpPr>
        <p:spPr bwMode="gray">
          <a:xfrm>
            <a:off x="7839075" y="1180992"/>
            <a:ext cx="2306638" cy="646331"/>
          </a:xfrm>
          <a:prstGeom prst="rect">
            <a:avLst/>
          </a:prstGeom>
          <a:noFill/>
          <a:ln w="9525">
            <a:noFill/>
            <a:miter lim="800000"/>
            <a:headEnd/>
            <a:tailEnd/>
          </a:ln>
          <a:effectLst/>
        </p:spPr>
        <p:txBody>
          <a:bodyPr lIns="0" tIns="0" rIns="0" bIns="0" anchor="ctr">
            <a:spAutoFit/>
          </a:bodyPr>
          <a:lstStyle/>
          <a:p>
            <a:pPr defTabSz="912813">
              <a:spcBef>
                <a:spcPct val="20000"/>
              </a:spcBef>
              <a:buFont typeface="Arial" charset="0"/>
              <a:buChar char="•"/>
            </a:pPr>
            <a:r>
              <a:rPr lang="en-US" sz="2100" b="1" dirty="0">
                <a:solidFill>
                  <a:schemeClr val="bg1"/>
                </a:solidFill>
              </a:rPr>
              <a:t>How do we get there?</a:t>
            </a:r>
          </a:p>
        </p:txBody>
      </p:sp>
      <p:sp>
        <p:nvSpPr>
          <p:cNvPr id="6155" name="Rectangle 11"/>
          <p:cNvSpPr>
            <a:spLocks noChangeArrowheads="1"/>
          </p:cNvSpPr>
          <p:nvPr>
            <p:custDataLst>
              <p:tags r:id="rId5"/>
            </p:custDataLst>
          </p:nvPr>
        </p:nvSpPr>
        <p:spPr bwMode="gray">
          <a:xfrm>
            <a:off x="4256273" y="2252808"/>
            <a:ext cx="3008666" cy="2682273"/>
          </a:xfrm>
          <a:prstGeom prst="rect">
            <a:avLst/>
          </a:prstGeom>
          <a:noFill/>
          <a:ln w="9525">
            <a:noFill/>
            <a:miter lim="800000"/>
            <a:headEnd/>
            <a:tailEnd/>
          </a:ln>
          <a:effectLst/>
        </p:spPr>
        <p:txBody>
          <a:bodyPr wrap="square" lIns="0" tIns="0" rIns="0" bIns="0">
            <a:spAutoFit/>
          </a:bodyPr>
          <a:lstStyle/>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smtClean="0">
                <a:solidFill>
                  <a:srgbClr val="3F3F3F"/>
                </a:solidFill>
                <a:cs typeface="ＭＳ Ｐゴシック" charset="0"/>
              </a:rPr>
              <a:t>Obtain </a:t>
            </a:r>
            <a:r>
              <a:rPr lang="en-US" dirty="0">
                <a:solidFill>
                  <a:srgbClr val="3F3F3F"/>
                </a:solidFill>
                <a:cs typeface="ＭＳ Ｐゴシック" charset="0"/>
              </a:rPr>
              <a:t>a functioning program level </a:t>
            </a:r>
            <a:endParaRPr lang="en-US" dirty="0" smtClean="0">
              <a:solidFill>
                <a:srgbClr val="3F3F3F"/>
              </a:solidFill>
              <a:cs typeface="ＭＳ Ｐゴシック" charset="0"/>
            </a:endParaRPr>
          </a:p>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smtClean="0"/>
              <a:t>Introduced SAFe for all teams (4 trains)</a:t>
            </a:r>
            <a:endParaRPr lang="en-US" dirty="0"/>
          </a:p>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smtClean="0"/>
              <a:t>Started a </a:t>
            </a:r>
            <a:r>
              <a:rPr lang="en-US" dirty="0"/>
              <a:t>number of community of practices with focus on </a:t>
            </a:r>
            <a:r>
              <a:rPr lang="en-US" dirty="0" smtClean="0"/>
              <a:t>practices </a:t>
            </a:r>
            <a:r>
              <a:rPr lang="en-US" dirty="0"/>
              <a:t>and </a:t>
            </a:r>
            <a:r>
              <a:rPr lang="en-US" dirty="0" smtClean="0"/>
              <a:t>quality</a:t>
            </a:r>
            <a:endParaRPr lang="en-US" dirty="0"/>
          </a:p>
          <a:p>
            <a:pPr marL="228600" lvl="1" indent="-228600" defTabSz="803275">
              <a:lnSpc>
                <a:spcPct val="95000"/>
              </a:lnSpc>
              <a:spcBef>
                <a:spcPts val="900"/>
              </a:spcBef>
              <a:spcAft>
                <a:spcPts val="600"/>
              </a:spcAft>
              <a:buClr>
                <a:srgbClr val="009DDC"/>
              </a:buClr>
              <a:buSzPct val="80000"/>
              <a:buFont typeface="Calibri" pitchFamily="34" charset="0"/>
              <a:buChar char="•"/>
            </a:pPr>
            <a:endParaRPr lang="en-US" dirty="0" smtClean="0">
              <a:solidFill>
                <a:srgbClr val="3F3F3F"/>
              </a:solidFill>
              <a:cs typeface="ＭＳ Ｐゴシック" charset="0"/>
            </a:endParaRPr>
          </a:p>
        </p:txBody>
      </p:sp>
      <p:sp>
        <p:nvSpPr>
          <p:cNvPr id="6156" name="Rectangle 13"/>
          <p:cNvSpPr>
            <a:spLocks noGrp="1" noChangeArrowheads="1"/>
          </p:cNvSpPr>
          <p:nvPr>
            <p:ph type="title" idx="4294967295"/>
            <p:custDataLst>
              <p:tags r:id="rId6"/>
            </p:custDataLst>
          </p:nvPr>
        </p:nvSpPr>
        <p:spPr>
          <a:xfrm>
            <a:off x="731682" y="493609"/>
            <a:ext cx="9198285" cy="470898"/>
          </a:xfrm>
        </p:spPr>
        <p:txBody>
          <a:bodyPr vert="horz" wrap="square" lIns="0" tIns="0" rIns="0" bIns="0" numCol="1" anchor="b" anchorCtr="0" compatLnSpc="1">
            <a:prstTxWarp prst="textNoShape">
              <a:avLst/>
            </a:prstTxWarp>
            <a:spAutoFit/>
          </a:bodyPr>
          <a:lstStyle/>
          <a:p>
            <a:r>
              <a:rPr lang="en-US" dirty="0" smtClean="0"/>
              <a:t>Scale Agile Framework for SW in Elekta</a:t>
            </a:r>
          </a:p>
        </p:txBody>
      </p:sp>
      <p:sp>
        <p:nvSpPr>
          <p:cNvPr id="6158" name="Rectangle 15"/>
          <p:cNvSpPr>
            <a:spLocks noChangeArrowheads="1"/>
          </p:cNvSpPr>
          <p:nvPr>
            <p:custDataLst>
              <p:tags r:id="rId7"/>
            </p:custDataLst>
          </p:nvPr>
        </p:nvSpPr>
        <p:spPr bwMode="gray">
          <a:xfrm>
            <a:off x="7560078" y="2267866"/>
            <a:ext cx="3156520" cy="2828467"/>
          </a:xfrm>
          <a:prstGeom prst="rect">
            <a:avLst/>
          </a:prstGeom>
          <a:noFill/>
          <a:ln w="9525">
            <a:noFill/>
            <a:miter lim="800000"/>
            <a:headEnd/>
            <a:tailEnd/>
          </a:ln>
          <a:effectLst/>
        </p:spPr>
        <p:txBody>
          <a:bodyPr wrap="square" lIns="0" tIns="0" rIns="0" bIns="0">
            <a:spAutoFit/>
          </a:bodyPr>
          <a:lstStyle/>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a:solidFill>
                  <a:srgbClr val="3F3F3F"/>
                </a:solidFill>
                <a:cs typeface="ＭＳ Ｐゴシック" charset="0"/>
              </a:rPr>
              <a:t>Obtain a functioning </a:t>
            </a:r>
            <a:r>
              <a:rPr lang="en-US" dirty="0" smtClean="0">
                <a:solidFill>
                  <a:srgbClr val="3F3F3F"/>
                </a:solidFill>
                <a:cs typeface="ＭＳ Ｐゴシック" charset="0"/>
              </a:rPr>
              <a:t>portfolio level </a:t>
            </a:r>
            <a:endParaRPr lang="en-US" dirty="0">
              <a:solidFill>
                <a:srgbClr val="3F3F3F"/>
              </a:solidFill>
              <a:cs typeface="ＭＳ Ｐゴシック" charset="0"/>
            </a:endParaRPr>
          </a:p>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smtClean="0">
                <a:solidFill>
                  <a:srgbClr val="3F3F3F"/>
                </a:solidFill>
                <a:cs typeface="ＭＳ Ｐゴシック" charset="0"/>
              </a:rPr>
              <a:t>Defined intake processes</a:t>
            </a:r>
          </a:p>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smtClean="0">
                <a:solidFill>
                  <a:srgbClr val="3F3F3F"/>
                </a:solidFill>
                <a:cs typeface="ＭＳ Ｐゴシック" charset="0"/>
              </a:rPr>
              <a:t>Road-mapping through agile estimates and planning</a:t>
            </a:r>
          </a:p>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smtClean="0">
                <a:solidFill>
                  <a:srgbClr val="3F3F3F"/>
                </a:solidFill>
                <a:cs typeface="ＭＳ Ｐゴシック" charset="0"/>
              </a:rPr>
              <a:t>Regular </a:t>
            </a:r>
            <a:r>
              <a:rPr lang="en-US" dirty="0">
                <a:solidFill>
                  <a:srgbClr val="3F3F3F"/>
                </a:solidFill>
                <a:cs typeface="ＭＳ Ｐゴシック" charset="0"/>
              </a:rPr>
              <a:t>Town Hall Meetings to celebrate success and progress</a:t>
            </a:r>
          </a:p>
          <a:p>
            <a:pPr marL="187325" lvl="1" indent="-185738" defTabSz="803275">
              <a:spcBef>
                <a:spcPct val="20000"/>
              </a:spcBef>
              <a:spcAft>
                <a:spcPct val="20000"/>
              </a:spcAft>
              <a:buFont typeface="Arial" charset="0"/>
              <a:buChar char="–"/>
            </a:pPr>
            <a:endParaRPr lang="en-US" dirty="0">
              <a:solidFill>
                <a:srgbClr val="4E6EB1"/>
              </a:solidFill>
            </a:endParaRPr>
          </a:p>
        </p:txBody>
      </p:sp>
      <p:sp>
        <p:nvSpPr>
          <p:cNvPr id="14" name="Rectangle 11"/>
          <p:cNvSpPr>
            <a:spLocks noChangeArrowheads="1"/>
          </p:cNvSpPr>
          <p:nvPr>
            <p:custDataLst>
              <p:tags r:id="rId8"/>
            </p:custDataLst>
          </p:nvPr>
        </p:nvSpPr>
        <p:spPr bwMode="gray">
          <a:xfrm>
            <a:off x="993374" y="2252808"/>
            <a:ext cx="3096345" cy="4916731"/>
          </a:xfrm>
          <a:prstGeom prst="rect">
            <a:avLst/>
          </a:prstGeom>
          <a:noFill/>
          <a:ln w="9525">
            <a:noFill/>
            <a:miter lim="800000"/>
            <a:headEnd/>
            <a:tailEnd/>
          </a:ln>
          <a:effectLst/>
        </p:spPr>
        <p:txBody>
          <a:bodyPr wrap="square" lIns="0" tIns="0" rIns="0" bIns="0">
            <a:spAutoFit/>
          </a:bodyPr>
          <a:lstStyle/>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smtClean="0">
                <a:solidFill>
                  <a:srgbClr val="3F3F3F"/>
                </a:solidFill>
                <a:cs typeface="ＭＳ Ｐゴシック" charset="0"/>
              </a:rPr>
              <a:t>Holistic view from the start and buy in from upper management</a:t>
            </a:r>
          </a:p>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smtClean="0">
                <a:solidFill>
                  <a:srgbClr val="3F3F3F"/>
                </a:solidFill>
                <a:cs typeface="ＭＳ Ｐゴシック" charset="0"/>
              </a:rPr>
              <a:t>Brought in consultants</a:t>
            </a:r>
          </a:p>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smtClean="0"/>
              <a:t>Started an agile release train for teams with Scrum experience</a:t>
            </a:r>
          </a:p>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smtClean="0">
                <a:solidFill>
                  <a:srgbClr val="3F3F3F"/>
                </a:solidFill>
                <a:cs typeface="ＭＳ Ｐゴシック" charset="0"/>
              </a:rPr>
              <a:t>SAFe training for ALL in the new train</a:t>
            </a:r>
          </a:p>
          <a:p>
            <a:pPr marL="228600" lvl="1" indent="-228600" defTabSz="803275">
              <a:lnSpc>
                <a:spcPct val="95000"/>
              </a:lnSpc>
              <a:spcBef>
                <a:spcPts val="900"/>
              </a:spcBef>
              <a:spcAft>
                <a:spcPts val="600"/>
              </a:spcAft>
              <a:buClr>
                <a:srgbClr val="009DDC"/>
              </a:buClr>
              <a:buSzPct val="80000"/>
              <a:buFont typeface="Calibri" pitchFamily="34" charset="0"/>
              <a:buChar char="•"/>
            </a:pPr>
            <a:r>
              <a:rPr lang="en-US" dirty="0" smtClean="0"/>
              <a:t>Lean &amp; Agile training for teams without Scrum experience</a:t>
            </a:r>
          </a:p>
          <a:p>
            <a:pPr marL="0" lvl="1" defTabSz="803275">
              <a:lnSpc>
                <a:spcPct val="95000"/>
              </a:lnSpc>
              <a:spcBef>
                <a:spcPts val="900"/>
              </a:spcBef>
              <a:spcAft>
                <a:spcPts val="600"/>
              </a:spcAft>
              <a:buClr>
                <a:srgbClr val="009DDC"/>
              </a:buClr>
              <a:buSzPct val="80000"/>
            </a:pPr>
            <a:endParaRPr lang="en-US" dirty="0" smtClean="0">
              <a:solidFill>
                <a:srgbClr val="3F3F3F"/>
              </a:solidFill>
              <a:cs typeface="ＭＳ Ｐゴシック" charset="0"/>
            </a:endParaRPr>
          </a:p>
          <a:p>
            <a:pPr marL="1587" lvl="1" defTabSz="803275">
              <a:spcBef>
                <a:spcPct val="20000"/>
              </a:spcBef>
              <a:spcAft>
                <a:spcPct val="20000"/>
              </a:spcAft>
            </a:pPr>
            <a:endParaRPr lang="en-US" dirty="0" smtClean="0">
              <a:solidFill>
                <a:srgbClr val="4E6EB1"/>
              </a:solidFill>
            </a:endParaRPr>
          </a:p>
          <a:p>
            <a:pPr marL="187325" lvl="1" indent="-185738" defTabSz="803275">
              <a:spcBef>
                <a:spcPct val="20000"/>
              </a:spcBef>
              <a:spcAft>
                <a:spcPct val="20000"/>
              </a:spcAft>
              <a:buFont typeface="Arial" charset="0"/>
              <a:buChar char="–"/>
            </a:pPr>
            <a:endParaRPr lang="en-US" dirty="0">
              <a:solidFill>
                <a:srgbClr val="4E6EB1"/>
              </a:solidFill>
            </a:endParaRPr>
          </a:p>
        </p:txBody>
      </p:sp>
      <p:sp>
        <p:nvSpPr>
          <p:cNvPr id="16" name="Freeform 4"/>
          <p:cNvSpPr>
            <a:spLocks/>
          </p:cNvSpPr>
          <p:nvPr>
            <p:custDataLst>
              <p:tags r:id="rId9"/>
            </p:custDataLst>
          </p:nvPr>
        </p:nvSpPr>
        <p:spPr bwMode="gray">
          <a:xfrm>
            <a:off x="1062038" y="1443919"/>
            <a:ext cx="2959018" cy="655637"/>
          </a:xfrm>
          <a:custGeom>
            <a:avLst/>
            <a:gdLst>
              <a:gd name="T0" fmla="*/ 0 w 1663"/>
              <a:gd name="T1" fmla="*/ 0 h 576"/>
              <a:gd name="T2" fmla="*/ 2147483647 w 1663"/>
              <a:gd name="T3" fmla="*/ 0 h 576"/>
              <a:gd name="T4" fmla="*/ 2147483647 w 1663"/>
              <a:gd name="T5" fmla="*/ 2147483647 h 576"/>
              <a:gd name="T6" fmla="*/ 2147483647 w 1663"/>
              <a:gd name="T7" fmla="*/ 2147483647 h 576"/>
              <a:gd name="T8" fmla="*/ 0 w 1663"/>
              <a:gd name="T9" fmla="*/ 2147483647 h 576"/>
              <a:gd name="T10" fmla="*/ 0 w 1663"/>
              <a:gd name="T11" fmla="*/ 2147483647 h 576"/>
              <a:gd name="T12" fmla="*/ 0 w 1663"/>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3" h="576">
                <a:moveTo>
                  <a:pt x="0" y="0"/>
                </a:moveTo>
                <a:lnTo>
                  <a:pt x="1559" y="0"/>
                </a:lnTo>
                <a:lnTo>
                  <a:pt x="1663" y="288"/>
                </a:lnTo>
                <a:lnTo>
                  <a:pt x="1559" y="576"/>
                </a:lnTo>
                <a:lnTo>
                  <a:pt x="0" y="576"/>
                </a:lnTo>
                <a:lnTo>
                  <a:pt x="0" y="288"/>
                </a:lnTo>
                <a:lnTo>
                  <a:pt x="0" y="0"/>
                </a:lnTo>
                <a:close/>
              </a:path>
            </a:pathLst>
          </a:custGeom>
          <a:solidFill>
            <a:schemeClr val="accent1"/>
          </a:solidFill>
          <a:ln w="9525" cap="flat" cmpd="sng">
            <a:solidFill>
              <a:schemeClr val="bg1"/>
            </a:solidFill>
            <a:prstDash val="solid"/>
            <a:round/>
            <a:headEnd type="none" w="med" len="med"/>
            <a:tailEnd type="none" w="med" len="med"/>
          </a:ln>
          <a:effectLst/>
        </p:spPr>
        <p:txBody>
          <a:bodyPr wrap="square" lIns="45720" tIns="0" rIns="45720" bIns="0" anchor="ctr">
            <a:spAutoFit/>
          </a:bodyPr>
          <a:lstStyle/>
          <a:p>
            <a:endParaRPr lang="en-US" dirty="0"/>
          </a:p>
        </p:txBody>
      </p:sp>
      <p:sp>
        <p:nvSpPr>
          <p:cNvPr id="17" name="Rectangle 5"/>
          <p:cNvSpPr>
            <a:spLocks noChangeArrowheads="1"/>
          </p:cNvSpPr>
          <p:nvPr>
            <p:custDataLst>
              <p:tags r:id="rId10"/>
            </p:custDataLst>
          </p:nvPr>
        </p:nvSpPr>
        <p:spPr bwMode="gray">
          <a:xfrm>
            <a:off x="1179789" y="1640144"/>
            <a:ext cx="3007999" cy="276999"/>
          </a:xfrm>
          <a:prstGeom prst="rect">
            <a:avLst/>
          </a:prstGeom>
          <a:noFill/>
          <a:ln w="9525">
            <a:noFill/>
            <a:miter lim="800000"/>
            <a:headEnd/>
            <a:tailEnd/>
          </a:ln>
          <a:effectLst/>
        </p:spPr>
        <p:txBody>
          <a:bodyPr wrap="square" lIns="0" tIns="0" rIns="0" bIns="0" anchor="ctr">
            <a:spAutoFit/>
          </a:bodyPr>
          <a:lstStyle/>
          <a:p>
            <a:pPr defTabSz="912813" eaLnBrk="0" hangingPunct="0">
              <a:spcBef>
                <a:spcPct val="20000"/>
              </a:spcBef>
            </a:pPr>
            <a:r>
              <a:rPr lang="en-US" dirty="0" smtClean="0">
                <a:solidFill>
                  <a:schemeClr val="bg1"/>
                </a:solidFill>
                <a:latin typeface="+mn-lt"/>
              </a:rPr>
              <a:t>2013 Starting Up</a:t>
            </a:r>
            <a:endParaRPr lang="en-US" dirty="0">
              <a:solidFill>
                <a:schemeClr val="bg1"/>
              </a:solidFill>
              <a:latin typeface="+mn-lt"/>
            </a:endParaRPr>
          </a:p>
        </p:txBody>
      </p:sp>
      <p:sp>
        <p:nvSpPr>
          <p:cNvPr id="18" name="Freeform 6"/>
          <p:cNvSpPr>
            <a:spLocks/>
          </p:cNvSpPr>
          <p:nvPr>
            <p:custDataLst>
              <p:tags r:id="rId11"/>
            </p:custDataLst>
          </p:nvPr>
        </p:nvSpPr>
        <p:spPr bwMode="gray">
          <a:xfrm>
            <a:off x="4122424" y="1443919"/>
            <a:ext cx="3276364" cy="655637"/>
          </a:xfrm>
          <a:custGeom>
            <a:avLst/>
            <a:gdLst>
              <a:gd name="T0" fmla="*/ 0 w 1663"/>
              <a:gd name="T1" fmla="*/ 0 h 576"/>
              <a:gd name="T2" fmla="*/ 2147483647 w 1663"/>
              <a:gd name="T3" fmla="*/ 0 h 576"/>
              <a:gd name="T4" fmla="*/ 2147483647 w 1663"/>
              <a:gd name="T5" fmla="*/ 2147483647 h 576"/>
              <a:gd name="T6" fmla="*/ 2147483647 w 1663"/>
              <a:gd name="T7" fmla="*/ 2147483647 h 576"/>
              <a:gd name="T8" fmla="*/ 0 w 1663"/>
              <a:gd name="T9" fmla="*/ 2147483647 h 576"/>
              <a:gd name="T10" fmla="*/ 2147483647 w 1663"/>
              <a:gd name="T11" fmla="*/ 2147483647 h 576"/>
              <a:gd name="T12" fmla="*/ 0 w 1663"/>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3" h="576">
                <a:moveTo>
                  <a:pt x="0" y="0"/>
                </a:moveTo>
                <a:lnTo>
                  <a:pt x="1559" y="0"/>
                </a:lnTo>
                <a:lnTo>
                  <a:pt x="1663" y="288"/>
                </a:lnTo>
                <a:lnTo>
                  <a:pt x="1559" y="576"/>
                </a:lnTo>
                <a:lnTo>
                  <a:pt x="0" y="576"/>
                </a:lnTo>
                <a:lnTo>
                  <a:pt x="104" y="288"/>
                </a:lnTo>
                <a:lnTo>
                  <a:pt x="0" y="0"/>
                </a:lnTo>
                <a:close/>
              </a:path>
            </a:pathLst>
          </a:custGeom>
          <a:solidFill>
            <a:schemeClr val="accent1"/>
          </a:solidFill>
          <a:ln w="9525" cap="flat" cmpd="sng">
            <a:solidFill>
              <a:schemeClr val="bg1"/>
            </a:solidFill>
            <a:prstDash val="solid"/>
            <a:round/>
            <a:headEnd/>
            <a:tailEnd/>
          </a:ln>
          <a:effectLst/>
        </p:spPr>
        <p:txBody>
          <a:bodyPr wrap="square" lIns="45720" tIns="0" rIns="45720" bIns="0" anchor="ctr">
            <a:spAutoFit/>
          </a:bodyPr>
          <a:lstStyle/>
          <a:p>
            <a:endParaRPr lang="en-US" dirty="0"/>
          </a:p>
        </p:txBody>
      </p:sp>
      <p:sp>
        <p:nvSpPr>
          <p:cNvPr id="19" name="Rectangle 7"/>
          <p:cNvSpPr>
            <a:spLocks noChangeArrowheads="1"/>
          </p:cNvSpPr>
          <p:nvPr>
            <p:custDataLst>
              <p:tags r:id="rId12"/>
            </p:custDataLst>
          </p:nvPr>
        </p:nvSpPr>
        <p:spPr bwMode="gray">
          <a:xfrm>
            <a:off x="4528162" y="1616805"/>
            <a:ext cx="3007998" cy="276999"/>
          </a:xfrm>
          <a:prstGeom prst="rect">
            <a:avLst/>
          </a:prstGeom>
          <a:noFill/>
          <a:ln w="9525">
            <a:noFill/>
            <a:miter lim="800000"/>
            <a:headEnd/>
            <a:tailEnd/>
          </a:ln>
          <a:effectLst/>
        </p:spPr>
        <p:txBody>
          <a:bodyPr wrap="square" lIns="0" tIns="0" rIns="0" bIns="0" anchor="ctr">
            <a:spAutoFit/>
          </a:bodyPr>
          <a:lstStyle/>
          <a:p>
            <a:pPr defTabSz="912813" eaLnBrk="0" hangingPunct="0">
              <a:spcBef>
                <a:spcPct val="20000"/>
              </a:spcBef>
            </a:pPr>
            <a:r>
              <a:rPr lang="en-US" dirty="0" smtClean="0">
                <a:solidFill>
                  <a:schemeClr val="bg1"/>
                </a:solidFill>
                <a:latin typeface="+mn-lt"/>
              </a:rPr>
              <a:t>2014 Get it running</a:t>
            </a:r>
            <a:endParaRPr lang="en-US" dirty="0">
              <a:solidFill>
                <a:schemeClr val="bg1"/>
              </a:solidFill>
              <a:latin typeface="+mn-lt"/>
            </a:endParaRPr>
          </a:p>
        </p:txBody>
      </p:sp>
      <p:sp>
        <p:nvSpPr>
          <p:cNvPr id="20" name="Freeform 8"/>
          <p:cNvSpPr>
            <a:spLocks/>
          </p:cNvSpPr>
          <p:nvPr>
            <p:custDataLst>
              <p:tags r:id="rId13"/>
            </p:custDataLst>
          </p:nvPr>
        </p:nvSpPr>
        <p:spPr bwMode="gray">
          <a:xfrm>
            <a:off x="7500156" y="1443919"/>
            <a:ext cx="3276364" cy="655637"/>
          </a:xfrm>
          <a:custGeom>
            <a:avLst/>
            <a:gdLst>
              <a:gd name="T0" fmla="*/ 0 w 1663"/>
              <a:gd name="T1" fmla="*/ 0 h 576"/>
              <a:gd name="T2" fmla="*/ 2147483647 w 1663"/>
              <a:gd name="T3" fmla="*/ 0 h 576"/>
              <a:gd name="T4" fmla="*/ 2147483647 w 1663"/>
              <a:gd name="T5" fmla="*/ 2147483647 h 576"/>
              <a:gd name="T6" fmla="*/ 2147483647 w 1663"/>
              <a:gd name="T7" fmla="*/ 2147483647 h 576"/>
              <a:gd name="T8" fmla="*/ 0 w 1663"/>
              <a:gd name="T9" fmla="*/ 2147483647 h 576"/>
              <a:gd name="T10" fmla="*/ 2147483647 w 1663"/>
              <a:gd name="T11" fmla="*/ 2147483647 h 576"/>
              <a:gd name="T12" fmla="*/ 0 w 1663"/>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3" h="576">
                <a:moveTo>
                  <a:pt x="0" y="0"/>
                </a:moveTo>
                <a:lnTo>
                  <a:pt x="1559" y="0"/>
                </a:lnTo>
                <a:lnTo>
                  <a:pt x="1663" y="288"/>
                </a:lnTo>
                <a:lnTo>
                  <a:pt x="1559" y="576"/>
                </a:lnTo>
                <a:lnTo>
                  <a:pt x="0" y="576"/>
                </a:lnTo>
                <a:lnTo>
                  <a:pt x="104" y="288"/>
                </a:lnTo>
                <a:lnTo>
                  <a:pt x="0" y="0"/>
                </a:lnTo>
                <a:close/>
              </a:path>
            </a:pathLst>
          </a:custGeom>
          <a:solidFill>
            <a:schemeClr val="accent1"/>
          </a:solidFill>
          <a:ln w="9525" cap="flat" cmpd="sng">
            <a:solidFill>
              <a:schemeClr val="bg1"/>
            </a:solidFill>
            <a:prstDash val="solid"/>
            <a:round/>
            <a:headEnd/>
            <a:tailEnd/>
          </a:ln>
          <a:effectLst/>
        </p:spPr>
        <p:txBody>
          <a:bodyPr wrap="square" lIns="45720" tIns="0" rIns="45720" bIns="0" anchor="ctr">
            <a:spAutoFit/>
          </a:bodyPr>
          <a:lstStyle/>
          <a:p>
            <a:endParaRPr lang="en-US" dirty="0"/>
          </a:p>
        </p:txBody>
      </p:sp>
      <p:sp>
        <p:nvSpPr>
          <p:cNvPr id="21" name="Rectangle 9"/>
          <p:cNvSpPr>
            <a:spLocks noChangeArrowheads="1"/>
          </p:cNvSpPr>
          <p:nvPr>
            <p:custDataLst>
              <p:tags r:id="rId14"/>
            </p:custDataLst>
          </p:nvPr>
        </p:nvSpPr>
        <p:spPr bwMode="gray">
          <a:xfrm>
            <a:off x="8079254" y="1607648"/>
            <a:ext cx="2805278" cy="276999"/>
          </a:xfrm>
          <a:prstGeom prst="rect">
            <a:avLst/>
          </a:prstGeom>
          <a:noFill/>
          <a:ln w="9525">
            <a:noFill/>
            <a:miter lim="800000"/>
            <a:headEnd/>
            <a:tailEnd/>
          </a:ln>
          <a:effectLst/>
        </p:spPr>
        <p:txBody>
          <a:bodyPr wrap="square" lIns="0" tIns="0" rIns="0" bIns="0" anchor="ctr">
            <a:spAutoFit/>
          </a:bodyPr>
          <a:lstStyle/>
          <a:p>
            <a:pPr defTabSz="912813" eaLnBrk="0" hangingPunct="0">
              <a:spcBef>
                <a:spcPct val="20000"/>
              </a:spcBef>
            </a:pPr>
            <a:r>
              <a:rPr lang="en-US" dirty="0" smtClean="0">
                <a:solidFill>
                  <a:schemeClr val="bg1"/>
                </a:solidFill>
                <a:latin typeface="+mn-lt"/>
              </a:rPr>
              <a:t>2015 Accelerate</a:t>
            </a:r>
            <a:endParaRPr lang="en-US" dirty="0">
              <a:solidFill>
                <a:schemeClr val="bg1"/>
              </a:solidFill>
              <a:latin typeface="+mn-lt"/>
            </a:endParaRPr>
          </a:p>
        </p:txBody>
      </p:sp>
    </p:spTree>
    <p:extLst>
      <p:ext uri="{BB962C8B-B14F-4D97-AF65-F5344CB8AC3E}">
        <p14:creationId xmlns:p14="http://schemas.microsoft.com/office/powerpoint/2010/main" val="374190342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smtClean="0"/>
              <a:t>What we have changed through the introduction of SAFe</a:t>
            </a:r>
            <a:endParaRPr lang="en-US" noProof="0" dirty="0"/>
          </a:p>
        </p:txBody>
      </p:sp>
      <p:sp>
        <p:nvSpPr>
          <p:cNvPr id="7" name="Content Placeholder 6"/>
          <p:cNvSpPr>
            <a:spLocks noGrp="1"/>
          </p:cNvSpPr>
          <p:nvPr>
            <p:ph idx="1"/>
          </p:nvPr>
        </p:nvSpPr>
        <p:spPr/>
        <p:txBody>
          <a:bodyPr>
            <a:normAutofit/>
          </a:bodyPr>
          <a:lstStyle/>
          <a:p>
            <a:r>
              <a:rPr lang="en-US" noProof="0" dirty="0" smtClean="0"/>
              <a:t>Introduced Rally for Agile project management</a:t>
            </a:r>
          </a:p>
          <a:p>
            <a:r>
              <a:rPr lang="en-US" dirty="0" smtClean="0"/>
              <a:t>Adopted organization and roles for SAFe (RTE, PM/PO, UX, EA, agile coaches)</a:t>
            </a:r>
          </a:p>
          <a:p>
            <a:r>
              <a:rPr lang="en-US" noProof="0" dirty="0" smtClean="0"/>
              <a:t>Streamlined development tooling and processes</a:t>
            </a:r>
          </a:p>
          <a:p>
            <a:r>
              <a:rPr lang="en-US" noProof="0" dirty="0" smtClean="0"/>
              <a:t>Updated the Quality System for Agile development</a:t>
            </a:r>
          </a:p>
          <a:p>
            <a:r>
              <a:rPr lang="en-US" noProof="0" dirty="0" smtClean="0"/>
              <a:t>Simplified project time reporting</a:t>
            </a:r>
          </a:p>
        </p:txBody>
      </p:sp>
      <p:sp>
        <p:nvSpPr>
          <p:cNvPr id="4" name="Slide Number Placeholder 3"/>
          <p:cNvSpPr>
            <a:spLocks noGrp="1"/>
          </p:cNvSpPr>
          <p:nvPr>
            <p:ph type="sldNum" sz="quarter" idx="12"/>
          </p:nvPr>
        </p:nvSpPr>
        <p:spPr/>
        <p:txBody>
          <a:bodyPr/>
          <a:lstStyle/>
          <a:p>
            <a:fld id="{92E846A6-F7B6-4197-891C-D48D34F2C185}" type="slidenum">
              <a:rPr lang="sv-SE" smtClean="0"/>
              <a:pPr/>
              <a:t>12</a:t>
            </a:fld>
            <a:endParaRPr lang="sv-SE"/>
          </a:p>
        </p:txBody>
      </p:sp>
    </p:spTree>
    <p:extLst>
      <p:ext uri="{BB962C8B-B14F-4D97-AF65-F5344CB8AC3E}">
        <p14:creationId xmlns:p14="http://schemas.microsoft.com/office/powerpoint/2010/main" val="207519819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smtClean="0"/>
              <a:t>What we have </a:t>
            </a:r>
            <a:r>
              <a:rPr lang="en-US" i="1" noProof="0" dirty="0" smtClean="0"/>
              <a:t>NOT</a:t>
            </a:r>
            <a:r>
              <a:rPr lang="en-US" noProof="0" dirty="0" smtClean="0"/>
              <a:t> changed yet through the introduction of SAFe</a:t>
            </a:r>
            <a:endParaRPr lang="en-US" noProof="0" dirty="0"/>
          </a:p>
        </p:txBody>
      </p:sp>
      <p:sp>
        <p:nvSpPr>
          <p:cNvPr id="7" name="Content Placeholder 6"/>
          <p:cNvSpPr>
            <a:spLocks noGrp="1"/>
          </p:cNvSpPr>
          <p:nvPr>
            <p:ph idx="1"/>
          </p:nvPr>
        </p:nvSpPr>
        <p:spPr/>
        <p:txBody>
          <a:bodyPr/>
          <a:lstStyle/>
          <a:p>
            <a:r>
              <a:rPr lang="en-US" noProof="0" dirty="0" smtClean="0"/>
              <a:t>Requirements Management and Traceability (in progress)</a:t>
            </a:r>
          </a:p>
          <a:p>
            <a:r>
              <a:rPr lang="en-US" noProof="0" dirty="0" smtClean="0"/>
              <a:t>Performance Review and </a:t>
            </a:r>
            <a:r>
              <a:rPr lang="en-US" dirty="0" smtClean="0"/>
              <a:t>Planning</a:t>
            </a:r>
            <a:r>
              <a:rPr lang="en-US" noProof="0" dirty="0" smtClean="0"/>
              <a:t> (in evaluation)</a:t>
            </a:r>
          </a:p>
          <a:p>
            <a:r>
              <a:rPr lang="en-US" noProof="0" dirty="0" smtClean="0"/>
              <a:t>Stage Gate process for Project Management</a:t>
            </a:r>
          </a:p>
          <a:p>
            <a:pPr marL="228600" lvl="1">
              <a:spcBef>
                <a:spcPts val="900"/>
              </a:spcBef>
              <a:spcAft>
                <a:spcPts val="600"/>
              </a:spcAft>
              <a:buClr>
                <a:srgbClr val="009DDC"/>
              </a:buClr>
              <a:buSzPct val="80000"/>
              <a:buFont typeface="Calibri" panose="020F0502020204030204" pitchFamily="34" charset="0"/>
              <a:buChar char="•"/>
            </a:pPr>
            <a:r>
              <a:rPr lang="en-US" sz="2600" dirty="0">
                <a:solidFill>
                  <a:srgbClr val="3F3F3F"/>
                </a:solidFill>
              </a:rPr>
              <a:t>Explorations phases and </a:t>
            </a:r>
            <a:r>
              <a:rPr lang="en-US" sz="2600" dirty="0" smtClean="0">
                <a:solidFill>
                  <a:srgbClr val="3F3F3F"/>
                </a:solidFill>
              </a:rPr>
              <a:t>problem report handling (escalations) are handled outside </a:t>
            </a:r>
            <a:r>
              <a:rPr lang="en-US" sz="2600" dirty="0">
                <a:solidFill>
                  <a:srgbClr val="3F3F3F"/>
                </a:solidFill>
              </a:rPr>
              <a:t>SAFe</a:t>
            </a:r>
          </a:p>
          <a:p>
            <a:endParaRPr lang="en-US" noProof="0" dirty="0" smtClean="0"/>
          </a:p>
        </p:txBody>
      </p:sp>
      <p:sp>
        <p:nvSpPr>
          <p:cNvPr id="4" name="Slide Number Placeholder 3"/>
          <p:cNvSpPr>
            <a:spLocks noGrp="1"/>
          </p:cNvSpPr>
          <p:nvPr>
            <p:ph type="sldNum" sz="quarter" idx="12"/>
          </p:nvPr>
        </p:nvSpPr>
        <p:spPr/>
        <p:txBody>
          <a:bodyPr/>
          <a:lstStyle/>
          <a:p>
            <a:fld id="{92E846A6-F7B6-4197-891C-D48D34F2C185}" type="slidenum">
              <a:rPr lang="sv-SE" smtClean="0"/>
              <a:pPr/>
              <a:t>13</a:t>
            </a:fld>
            <a:endParaRPr lang="sv-SE"/>
          </a:p>
        </p:txBody>
      </p:sp>
      <p:grpSp>
        <p:nvGrpSpPr>
          <p:cNvPr id="8" name="Group 7"/>
          <p:cNvGrpSpPr>
            <a:grpSpLocks/>
          </p:cNvGrpSpPr>
          <p:nvPr/>
        </p:nvGrpSpPr>
        <p:grpSpPr bwMode="auto">
          <a:xfrm>
            <a:off x="1124604" y="4300604"/>
            <a:ext cx="7929563" cy="1725613"/>
            <a:chOff x="1616586" y="2630203"/>
            <a:chExt cx="7929619" cy="1726152"/>
          </a:xfrm>
        </p:grpSpPr>
        <p:grpSp>
          <p:nvGrpSpPr>
            <p:cNvPr id="10" name="Group 9"/>
            <p:cNvGrpSpPr>
              <a:grpSpLocks/>
            </p:cNvGrpSpPr>
            <p:nvPr/>
          </p:nvGrpSpPr>
          <p:grpSpPr bwMode="auto">
            <a:xfrm>
              <a:off x="1616586" y="2630203"/>
              <a:ext cx="7024611" cy="1726152"/>
              <a:chOff x="1616586" y="2630203"/>
              <a:chExt cx="7024611" cy="1726152"/>
            </a:xfrm>
          </p:grpSpPr>
          <p:grpSp>
            <p:nvGrpSpPr>
              <p:cNvPr id="12" name="Group 11"/>
              <p:cNvGrpSpPr>
                <a:grpSpLocks/>
              </p:cNvGrpSpPr>
              <p:nvPr/>
            </p:nvGrpSpPr>
            <p:grpSpPr bwMode="auto">
              <a:xfrm>
                <a:off x="1616586" y="3008272"/>
                <a:ext cx="5155137" cy="963512"/>
                <a:chOff x="1616586" y="3008272"/>
                <a:chExt cx="5155137" cy="963512"/>
              </a:xfrm>
            </p:grpSpPr>
            <p:sp>
              <p:nvSpPr>
                <p:cNvPr id="27" name="Rectangle 26"/>
                <p:cNvSpPr>
                  <a:spLocks noChangeArrowheads="1"/>
                </p:cNvSpPr>
                <p:nvPr/>
              </p:nvSpPr>
              <p:spPr bwMode="auto">
                <a:xfrm rot="-8867838">
                  <a:off x="6166329" y="3461916"/>
                  <a:ext cx="588282" cy="283674"/>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grpSp>
              <p:nvGrpSpPr>
                <p:cNvPr id="28" name="Group 27"/>
                <p:cNvGrpSpPr>
                  <a:grpSpLocks/>
                </p:cNvGrpSpPr>
                <p:nvPr/>
              </p:nvGrpSpPr>
              <p:grpSpPr bwMode="auto">
                <a:xfrm>
                  <a:off x="1616586" y="3008272"/>
                  <a:ext cx="5155137" cy="963512"/>
                  <a:chOff x="1616586" y="3008272"/>
                  <a:chExt cx="5155137" cy="963512"/>
                </a:xfrm>
              </p:grpSpPr>
              <p:sp>
                <p:nvSpPr>
                  <p:cNvPr id="29" name="Rectangle 28"/>
                  <p:cNvSpPr>
                    <a:spLocks noChangeArrowheads="1"/>
                  </p:cNvSpPr>
                  <p:nvPr/>
                </p:nvSpPr>
                <p:spPr bwMode="auto">
                  <a:xfrm rot="8783387">
                    <a:off x="6216173" y="3211955"/>
                    <a:ext cx="555550" cy="275181"/>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30" name="Rectangle 29"/>
                  <p:cNvSpPr>
                    <a:spLocks noChangeArrowheads="1"/>
                  </p:cNvSpPr>
                  <p:nvPr/>
                </p:nvSpPr>
                <p:spPr bwMode="auto">
                  <a:xfrm rot="-8867838">
                    <a:off x="4284329" y="3688110"/>
                    <a:ext cx="588282" cy="283674"/>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31" name="Rectangle 30"/>
                  <p:cNvSpPr>
                    <a:spLocks noChangeArrowheads="1"/>
                  </p:cNvSpPr>
                  <p:nvPr/>
                </p:nvSpPr>
                <p:spPr bwMode="auto">
                  <a:xfrm rot="8783387">
                    <a:off x="4334268" y="3458273"/>
                    <a:ext cx="549964" cy="275181"/>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32" name="Rectangle 31"/>
                  <p:cNvSpPr>
                    <a:spLocks noChangeArrowheads="1"/>
                  </p:cNvSpPr>
                  <p:nvPr/>
                </p:nvSpPr>
                <p:spPr bwMode="auto">
                  <a:xfrm rot="-8867838">
                    <a:off x="4293853" y="3231036"/>
                    <a:ext cx="588282" cy="283674"/>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33" name="Rectangle 32"/>
                  <p:cNvSpPr>
                    <a:spLocks noChangeArrowheads="1"/>
                  </p:cNvSpPr>
                  <p:nvPr/>
                </p:nvSpPr>
                <p:spPr bwMode="auto">
                  <a:xfrm rot="8783387">
                    <a:off x="4271050" y="3008272"/>
                    <a:ext cx="624611" cy="275181"/>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34" name="Rectangle 33"/>
                  <p:cNvSpPr/>
                  <p:nvPr/>
                </p:nvSpPr>
                <p:spPr bwMode="auto">
                  <a:xfrm flipH="1">
                    <a:off x="1616586" y="3090722"/>
                    <a:ext cx="2800370" cy="341419"/>
                  </a:xfrm>
                  <a:prstGeom prst="rect">
                    <a:avLst/>
                  </a:prstGeom>
                  <a:gradFill>
                    <a:gsLst>
                      <a:gs pos="85000">
                        <a:srgbClr val="00B0F0"/>
                      </a:gs>
                      <a:gs pos="0">
                        <a:schemeClr val="bg1"/>
                      </a:gs>
                    </a:gsLst>
                    <a:lin ang="10800000" scaled="1"/>
                  </a:gradFill>
                  <a:ln w="3175" cap="flat" cmpd="sng" algn="ctr">
                    <a:noFill/>
                    <a:prstDash val="solid"/>
                    <a:round/>
                    <a:headEnd type="none" w="med" len="med"/>
                    <a:tailEnd type="none" w="med" len="med"/>
                  </a:ln>
                  <a:effectLs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defRPr/>
                    </a:pPr>
                    <a:endParaRPr lang="en-GB" sz="2000" dirty="0">
                      <a:solidFill>
                        <a:srgbClr val="4D4D4D"/>
                      </a:solidFill>
                      <a:ea typeface="MS PGothic" panose="020B0600070205080204" pitchFamily="34" charset="-128"/>
                    </a:endParaRPr>
                  </a:p>
                </p:txBody>
              </p:sp>
              <p:sp>
                <p:nvSpPr>
                  <p:cNvPr id="35" name="Rectangle 34"/>
                  <p:cNvSpPr/>
                  <p:nvPr/>
                </p:nvSpPr>
                <p:spPr bwMode="auto">
                  <a:xfrm flipH="1">
                    <a:off x="1616586" y="3552828"/>
                    <a:ext cx="2795608" cy="336655"/>
                  </a:xfrm>
                  <a:prstGeom prst="rect">
                    <a:avLst/>
                  </a:prstGeom>
                  <a:gradFill>
                    <a:gsLst>
                      <a:gs pos="85000">
                        <a:srgbClr val="00B0F0"/>
                      </a:gs>
                      <a:gs pos="0">
                        <a:schemeClr val="bg1"/>
                      </a:gs>
                    </a:gsLst>
                    <a:lin ang="10800000" scaled="1"/>
                  </a:gradFill>
                  <a:ln w="3175" cap="flat" cmpd="sng" algn="ctr">
                    <a:noFill/>
                    <a:prstDash val="solid"/>
                    <a:round/>
                    <a:headEnd type="none" w="med" len="med"/>
                    <a:tailEnd type="none" w="med" len="med"/>
                  </a:ln>
                  <a:effectLs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defRPr/>
                    </a:pPr>
                    <a:endParaRPr lang="en-GB" sz="2000" dirty="0">
                      <a:solidFill>
                        <a:srgbClr val="4D4D4D"/>
                      </a:solidFill>
                      <a:ea typeface="MS PGothic" panose="020B0600070205080204" pitchFamily="34" charset="-128"/>
                    </a:endParaRPr>
                  </a:p>
                </p:txBody>
              </p:sp>
              <p:sp>
                <p:nvSpPr>
                  <p:cNvPr id="36" name="Rectangle 35"/>
                  <p:cNvSpPr>
                    <a:spLocks noChangeArrowheads="1"/>
                  </p:cNvSpPr>
                  <p:nvPr/>
                </p:nvSpPr>
                <p:spPr bwMode="auto">
                  <a:xfrm rot="10800000" flipH="1">
                    <a:off x="4765459" y="3319535"/>
                    <a:ext cx="1528700" cy="340628"/>
                  </a:xfrm>
                  <a:prstGeom prst="rect">
                    <a:avLst/>
                  </a:prstGeom>
                  <a:solidFill>
                    <a:srgbClr val="00B0F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grpSp>
          </p:grpSp>
          <p:grpSp>
            <p:nvGrpSpPr>
              <p:cNvPr id="13" name="Group 12"/>
              <p:cNvGrpSpPr>
                <a:grpSpLocks/>
              </p:cNvGrpSpPr>
              <p:nvPr/>
            </p:nvGrpSpPr>
            <p:grpSpPr bwMode="auto">
              <a:xfrm>
                <a:off x="1616586" y="2630203"/>
                <a:ext cx="7017541" cy="866870"/>
                <a:chOff x="1616586" y="2630203"/>
                <a:chExt cx="7017541" cy="866870"/>
              </a:xfrm>
            </p:grpSpPr>
            <p:sp>
              <p:nvSpPr>
                <p:cNvPr id="21" name="Rectangle 20"/>
                <p:cNvSpPr>
                  <a:spLocks noChangeArrowheads="1"/>
                </p:cNvSpPr>
                <p:nvPr/>
              </p:nvSpPr>
              <p:spPr bwMode="auto">
                <a:xfrm rot="-8867838">
                  <a:off x="8045845" y="3213399"/>
                  <a:ext cx="588282" cy="283674"/>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22" name="Rectangle 21"/>
                <p:cNvSpPr>
                  <a:spLocks noChangeArrowheads="1"/>
                </p:cNvSpPr>
                <p:nvPr/>
              </p:nvSpPr>
              <p:spPr bwMode="auto">
                <a:xfrm rot="-8867838">
                  <a:off x="6166590" y="2987937"/>
                  <a:ext cx="588282" cy="283674"/>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23" name="Rectangle 22"/>
                <p:cNvSpPr>
                  <a:spLocks noChangeArrowheads="1"/>
                </p:cNvSpPr>
                <p:nvPr/>
              </p:nvSpPr>
              <p:spPr bwMode="auto">
                <a:xfrm rot="-8867838">
                  <a:off x="4279989" y="2765137"/>
                  <a:ext cx="588282" cy="283674"/>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24" name="Rectangle 23"/>
                <p:cNvSpPr/>
                <p:nvPr/>
              </p:nvSpPr>
              <p:spPr bwMode="auto">
                <a:xfrm flipH="1">
                  <a:off x="1616586" y="2630203"/>
                  <a:ext cx="2795608" cy="336655"/>
                </a:xfrm>
                <a:prstGeom prst="rect">
                  <a:avLst/>
                </a:prstGeom>
                <a:gradFill>
                  <a:gsLst>
                    <a:gs pos="85000">
                      <a:srgbClr val="00B0F0"/>
                    </a:gs>
                    <a:gs pos="0">
                      <a:schemeClr val="bg1"/>
                    </a:gs>
                  </a:gsLst>
                  <a:lin ang="10800000" scaled="1"/>
                </a:gradFill>
                <a:ln w="3175" cap="flat" cmpd="sng" algn="ctr">
                  <a:noFill/>
                  <a:prstDash val="solid"/>
                  <a:round/>
                  <a:headEnd type="none" w="med" len="med"/>
                  <a:tailEnd type="none" w="med" len="med"/>
                </a:ln>
                <a:effectLs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defRPr/>
                  </a:pPr>
                  <a:endParaRPr lang="en-GB" sz="2000" dirty="0">
                    <a:solidFill>
                      <a:srgbClr val="4D4D4D"/>
                    </a:solidFill>
                    <a:ea typeface="MS PGothic" panose="020B0600070205080204" pitchFamily="34" charset="-128"/>
                  </a:endParaRPr>
                </a:p>
              </p:txBody>
            </p:sp>
            <p:sp>
              <p:nvSpPr>
                <p:cNvPr id="25" name="Rectangle 24"/>
                <p:cNvSpPr>
                  <a:spLocks noChangeArrowheads="1"/>
                </p:cNvSpPr>
                <p:nvPr/>
              </p:nvSpPr>
              <p:spPr bwMode="auto">
                <a:xfrm rot="10800000" flipH="1">
                  <a:off x="4765458" y="2858400"/>
                  <a:ext cx="1528700" cy="335502"/>
                </a:xfrm>
                <a:prstGeom prst="rect">
                  <a:avLst/>
                </a:prstGeom>
                <a:solidFill>
                  <a:srgbClr val="00B0F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26" name="Rectangle 25"/>
                <p:cNvSpPr>
                  <a:spLocks noChangeArrowheads="1"/>
                </p:cNvSpPr>
                <p:nvPr/>
              </p:nvSpPr>
              <p:spPr bwMode="auto">
                <a:xfrm flipH="1">
                  <a:off x="6634549" y="3077140"/>
                  <a:ext cx="1527046" cy="340628"/>
                </a:xfrm>
                <a:prstGeom prst="rect">
                  <a:avLst/>
                </a:prstGeom>
                <a:solidFill>
                  <a:srgbClr val="00B0F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grpSp>
          <p:grpSp>
            <p:nvGrpSpPr>
              <p:cNvPr id="14" name="Group 13"/>
              <p:cNvGrpSpPr>
                <a:grpSpLocks/>
              </p:cNvGrpSpPr>
              <p:nvPr/>
            </p:nvGrpSpPr>
            <p:grpSpPr bwMode="auto">
              <a:xfrm>
                <a:off x="1616586" y="3462565"/>
                <a:ext cx="7024611" cy="893790"/>
                <a:chOff x="1616586" y="3462565"/>
                <a:chExt cx="7024611" cy="893790"/>
              </a:xfrm>
            </p:grpSpPr>
            <p:sp>
              <p:nvSpPr>
                <p:cNvPr id="15" name="Rectangle 14"/>
                <p:cNvSpPr>
                  <a:spLocks noChangeArrowheads="1"/>
                </p:cNvSpPr>
                <p:nvPr/>
              </p:nvSpPr>
              <p:spPr bwMode="auto">
                <a:xfrm rot="8783387">
                  <a:off x="8016586" y="3462565"/>
                  <a:ext cx="624611" cy="275181"/>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16" name="Rectangle 15"/>
                <p:cNvSpPr>
                  <a:spLocks noChangeArrowheads="1"/>
                </p:cNvSpPr>
                <p:nvPr/>
              </p:nvSpPr>
              <p:spPr bwMode="auto">
                <a:xfrm rot="8783387">
                  <a:off x="6146575" y="3706546"/>
                  <a:ext cx="623890" cy="275181"/>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17" name="Rectangle 16"/>
                <p:cNvSpPr>
                  <a:spLocks noChangeArrowheads="1"/>
                </p:cNvSpPr>
                <p:nvPr/>
              </p:nvSpPr>
              <p:spPr bwMode="auto">
                <a:xfrm rot="8783387">
                  <a:off x="4287941" y="3933653"/>
                  <a:ext cx="616111" cy="275181"/>
                </a:xfrm>
                <a:prstGeom prst="rect">
                  <a:avLst/>
                </a:prstGeom>
                <a:solidFill>
                  <a:srgbClr val="0070C0"/>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18" name="Rectangle 17"/>
                <p:cNvSpPr/>
                <p:nvPr/>
              </p:nvSpPr>
              <p:spPr bwMode="auto">
                <a:xfrm flipH="1">
                  <a:off x="1616586" y="4019700"/>
                  <a:ext cx="2800370" cy="336655"/>
                </a:xfrm>
                <a:prstGeom prst="rect">
                  <a:avLst/>
                </a:prstGeom>
                <a:gradFill>
                  <a:gsLst>
                    <a:gs pos="85000">
                      <a:srgbClr val="09ABD1"/>
                    </a:gs>
                    <a:gs pos="0">
                      <a:schemeClr val="bg1"/>
                    </a:gs>
                  </a:gsLst>
                  <a:lin ang="10800000" scaled="1"/>
                </a:gradFill>
                <a:ln w="3175" cap="flat" cmpd="sng" algn="ctr">
                  <a:noFill/>
                  <a:prstDash val="solid"/>
                  <a:round/>
                  <a:headEnd type="none" w="med" len="med"/>
                  <a:tailEnd type="none" w="med" len="med"/>
                </a:ln>
                <a:effectLs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defRPr/>
                  </a:pPr>
                  <a:endParaRPr lang="en-GB" sz="2000" dirty="0">
                    <a:solidFill>
                      <a:srgbClr val="4D4D4D"/>
                    </a:solidFill>
                    <a:ea typeface="MS PGothic" panose="020B0600070205080204" pitchFamily="34" charset="-128"/>
                  </a:endParaRPr>
                </a:p>
              </p:txBody>
            </p:sp>
            <p:sp>
              <p:nvSpPr>
                <p:cNvPr id="19" name="Rectangle 18"/>
                <p:cNvSpPr>
                  <a:spLocks noChangeArrowheads="1"/>
                </p:cNvSpPr>
                <p:nvPr/>
              </p:nvSpPr>
              <p:spPr bwMode="auto">
                <a:xfrm rot="10800000" flipH="1">
                  <a:off x="4765459" y="3786133"/>
                  <a:ext cx="1528700" cy="340628"/>
                </a:xfrm>
                <a:prstGeom prst="rect">
                  <a:avLst/>
                </a:prstGeom>
                <a:solidFill>
                  <a:srgbClr val="09ABD1"/>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sp>
              <p:nvSpPr>
                <p:cNvPr id="20" name="Rectangle 19"/>
                <p:cNvSpPr>
                  <a:spLocks noChangeArrowheads="1"/>
                </p:cNvSpPr>
                <p:nvPr/>
              </p:nvSpPr>
              <p:spPr bwMode="auto">
                <a:xfrm flipH="1">
                  <a:off x="6634550" y="3546355"/>
                  <a:ext cx="1527045" cy="340628"/>
                </a:xfrm>
                <a:prstGeom prst="rect">
                  <a:avLst/>
                </a:prstGeom>
                <a:solidFill>
                  <a:srgbClr val="09ABD1"/>
                </a:soli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grpSp>
        </p:grpSp>
        <p:sp>
          <p:nvSpPr>
            <p:cNvPr id="11" name="Rectangle 10"/>
            <p:cNvSpPr>
              <a:spLocks noChangeArrowheads="1"/>
            </p:cNvSpPr>
            <p:nvPr/>
          </p:nvSpPr>
          <p:spPr bwMode="auto">
            <a:xfrm flipH="1">
              <a:off x="8516419" y="3296502"/>
              <a:ext cx="1029786" cy="340628"/>
            </a:xfrm>
            <a:prstGeom prst="rect">
              <a:avLst/>
            </a:prstGeom>
            <a:gradFill rotWithShape="0">
              <a:gsLst>
                <a:gs pos="0">
                  <a:srgbClr val="09ABD1"/>
                </a:gs>
                <a:gs pos="100000">
                  <a:srgbClr val="00B0F0"/>
                </a:gs>
              </a:gsLst>
              <a:lin ang="10800000" scaled="1"/>
            </a:gradFill>
            <a:ln>
              <a:noFill/>
            </a:ln>
            <a:extLst>
              <a:ext uri="{91240B29-F687-4f45-9708-019B960494DF}">
                <a14:hiddenLine xmlns:a14="http://schemas.microsoft.com/office/drawing/2010/main" w="3175" algn="ctr">
                  <a:solidFill>
                    <a:srgbClr val="000000"/>
                  </a:solidFill>
                  <a:round/>
                  <a:headEnd/>
                  <a:tailEnd/>
                </a14:hiddenLine>
              </a:ex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pPr>
              <a:endParaRPr lang="en-GB" altLang="en-US" sz="2000">
                <a:solidFill>
                  <a:srgbClr val="4D4D4D"/>
                </a:solidFill>
              </a:endParaRPr>
            </a:p>
          </p:txBody>
        </p:sp>
      </p:grpSp>
      <p:sp>
        <p:nvSpPr>
          <p:cNvPr id="9" name="Oval 8"/>
          <p:cNvSpPr/>
          <p:nvPr/>
        </p:nvSpPr>
        <p:spPr bwMode="auto">
          <a:xfrm>
            <a:off x="9003048" y="4098982"/>
            <a:ext cx="2064349" cy="2064349"/>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63500" cap="flat" cmpd="sng" algn="ctr">
            <a:solidFill>
              <a:srgbClr val="00B0F0"/>
            </a:solidFill>
            <a:prstDash val="solid"/>
            <a:round/>
            <a:headEnd type="none" w="med" len="med"/>
            <a:tailEnd type="none" w="med" len="med"/>
          </a:ln>
          <a:effectLst/>
          <a:extLst/>
        </p:spPr>
        <p:txBody>
          <a:bodyPr lIns="36000" tIns="36000" rIns="36000" bIns="36000" anchor="ct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a:lnSpc>
                <a:spcPct val="95000"/>
              </a:lnSpc>
              <a:spcBef>
                <a:spcPts val="1200"/>
              </a:spcBef>
              <a:buClr>
                <a:srgbClr val="004990"/>
              </a:buClr>
              <a:buSzPct val="110000"/>
              <a:defRPr/>
            </a:pPr>
            <a:endParaRPr lang="en-GB" sz="2000" dirty="0">
              <a:solidFill>
                <a:srgbClr val="4D4D4D"/>
              </a:solidFill>
              <a:ea typeface="MS PGothic" panose="020B0600070205080204" pitchFamily="34" charset="-128"/>
            </a:endParaRPr>
          </a:p>
        </p:txBody>
      </p:sp>
    </p:spTree>
    <p:extLst>
      <p:ext uri="{BB962C8B-B14F-4D97-AF65-F5344CB8AC3E}">
        <p14:creationId xmlns:p14="http://schemas.microsoft.com/office/powerpoint/2010/main" val="30895695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noProof="0" dirty="0" smtClean="0"/>
              <a:t>Elekta BASS has 4 Release Trains (Jan 2015)</a:t>
            </a:r>
            <a:endParaRPr lang="en-US" noProof="0" dirty="0"/>
          </a:p>
        </p:txBody>
      </p:sp>
      <p:sp>
        <p:nvSpPr>
          <p:cNvPr id="3" name="Platshållare för innehåll 2"/>
          <p:cNvSpPr>
            <a:spLocks noGrp="1"/>
          </p:cNvSpPr>
          <p:nvPr>
            <p:ph idx="1"/>
          </p:nvPr>
        </p:nvSpPr>
        <p:spPr>
          <a:xfrm>
            <a:off x="1997075" y="1558926"/>
            <a:ext cx="8262938" cy="4606379"/>
          </a:xfrm>
        </p:spPr>
        <p:txBody>
          <a:bodyPr>
            <a:normAutofit/>
          </a:bodyPr>
          <a:lstStyle/>
          <a:p>
            <a:r>
              <a:rPr lang="en-US" noProof="0" dirty="0" smtClean="0"/>
              <a:t>Knowledge Management</a:t>
            </a:r>
          </a:p>
          <a:p>
            <a:pPr lvl="1"/>
            <a:r>
              <a:rPr lang="en-US" noProof="0" dirty="0" smtClean="0"/>
              <a:t>4 teams in Sunnyvale (and remote)</a:t>
            </a:r>
          </a:p>
          <a:p>
            <a:r>
              <a:rPr lang="en-US" noProof="0" dirty="0" smtClean="0"/>
              <a:t>Care Management</a:t>
            </a:r>
          </a:p>
          <a:p>
            <a:pPr lvl="1"/>
            <a:r>
              <a:rPr lang="en-US" dirty="0" smtClean="0"/>
              <a:t>4 </a:t>
            </a:r>
            <a:r>
              <a:rPr lang="en-US" dirty="0"/>
              <a:t>teams in Sunnyvale (and remote)</a:t>
            </a:r>
          </a:p>
          <a:p>
            <a:r>
              <a:rPr lang="en-US" noProof="0" dirty="0" smtClean="0"/>
              <a:t>Treatment Management</a:t>
            </a:r>
          </a:p>
          <a:p>
            <a:pPr lvl="1"/>
            <a:r>
              <a:rPr lang="en-US" noProof="0" dirty="0" smtClean="0"/>
              <a:t>7 teams </a:t>
            </a:r>
            <a:r>
              <a:rPr lang="en-US" dirty="0" smtClean="0"/>
              <a:t>in </a:t>
            </a:r>
            <a:r>
              <a:rPr lang="en-US" noProof="0" dirty="0" smtClean="0"/>
              <a:t>Shanghai, St Louis &amp; Uppsala</a:t>
            </a:r>
          </a:p>
          <a:p>
            <a:r>
              <a:rPr lang="en-US" noProof="0" dirty="0" smtClean="0"/>
              <a:t>New SW platform</a:t>
            </a:r>
          </a:p>
          <a:p>
            <a:pPr lvl="1"/>
            <a:r>
              <a:rPr lang="en-US" noProof="0" dirty="0" smtClean="0"/>
              <a:t>12 teams in St Louis, Sunnyvale &amp; Uppsala</a:t>
            </a:r>
          </a:p>
          <a:p>
            <a:pPr lvl="1"/>
            <a:endParaRPr lang="en-US" dirty="0" smtClean="0"/>
          </a:p>
          <a:p>
            <a:r>
              <a:rPr lang="en-US" noProof="0" dirty="0" smtClean="0"/>
              <a:t>Escalation teams are not in Agile Release Trains</a:t>
            </a:r>
          </a:p>
        </p:txBody>
      </p:sp>
      <p:pic>
        <p:nvPicPr>
          <p:cNvPr id="2050" name="Picture 2" descr="http://images.jagran.com/bullet-big-3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01200" y="152400"/>
            <a:ext cx="2476500"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42090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Fe-3.0-8.5x11_prin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6400" y="114255"/>
            <a:ext cx="8839200" cy="6626720"/>
          </a:xfrm>
          <a:prstGeom prst="rect">
            <a:avLst/>
          </a:prstGeom>
        </p:spPr>
      </p:pic>
    </p:spTree>
    <p:extLst>
      <p:ext uri="{BB962C8B-B14F-4D97-AF65-F5344CB8AC3E}">
        <p14:creationId xmlns:p14="http://schemas.microsoft.com/office/powerpoint/2010/main" val="295238345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Portfolio Level</a:t>
            </a:r>
            <a:endParaRPr lang="en-US" dirty="0"/>
          </a:p>
        </p:txBody>
      </p:sp>
      <p:sp>
        <p:nvSpPr>
          <p:cNvPr id="4" name="Platshållare för bildnummer 3"/>
          <p:cNvSpPr>
            <a:spLocks noGrp="1"/>
          </p:cNvSpPr>
          <p:nvPr>
            <p:ph type="sldNum" sz="quarter" idx="12"/>
          </p:nvPr>
        </p:nvSpPr>
        <p:spPr/>
        <p:txBody>
          <a:bodyPr/>
          <a:lstStyle/>
          <a:p>
            <a:fld id="{92E846A6-F7B6-4197-891C-D48D34F2C185}" type="slidenum">
              <a:rPr lang="en-US" noProof="0" smtClean="0"/>
              <a:pPr/>
              <a:t>16</a:t>
            </a:fld>
            <a:endParaRPr lang="en-US" noProof="0" dirty="0"/>
          </a:p>
        </p:txBody>
      </p:sp>
    </p:spTree>
    <p:extLst>
      <p:ext uri="{BB962C8B-B14F-4D97-AF65-F5344CB8AC3E}">
        <p14:creationId xmlns:p14="http://schemas.microsoft.com/office/powerpoint/2010/main" val="76091400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Agile Portfolio </a:t>
            </a:r>
            <a:r>
              <a:rPr lang="en-US" sz="3600" dirty="0"/>
              <a:t>E</a:t>
            </a:r>
            <a:r>
              <a:rPr lang="en-US" sz="3600" dirty="0" smtClean="0"/>
              <a:t>stimation </a:t>
            </a:r>
            <a:r>
              <a:rPr lang="en-US" sz="3600" dirty="0"/>
              <a:t>&amp; P</a:t>
            </a:r>
            <a:r>
              <a:rPr lang="en-US" sz="3600" dirty="0" smtClean="0"/>
              <a:t>lanning</a:t>
            </a:r>
            <a:r>
              <a:rPr lang="en-US" sz="3600" dirty="0"/>
              <a:t/>
            </a:r>
            <a:br>
              <a:rPr lang="en-US" sz="3600" dirty="0"/>
            </a:br>
            <a:endParaRPr lang="en-US" dirty="0"/>
          </a:p>
        </p:txBody>
      </p:sp>
      <p:sp>
        <p:nvSpPr>
          <p:cNvPr id="4" name="Slide Number Placeholder 3"/>
          <p:cNvSpPr>
            <a:spLocks noGrp="1"/>
          </p:cNvSpPr>
          <p:nvPr>
            <p:ph type="sldNum" sz="quarter" idx="12"/>
          </p:nvPr>
        </p:nvSpPr>
        <p:spPr/>
        <p:txBody>
          <a:bodyPr/>
          <a:lstStyle/>
          <a:p>
            <a:fld id="{92E846A6-F7B6-4197-891C-D48D34F2C185}" type="slidenum">
              <a:rPr lang="en-US" noProof="0" smtClean="0"/>
              <a:pPr/>
              <a:t>17</a:t>
            </a:fld>
            <a:endParaRPr lang="en-US" noProof="0" dirty="0"/>
          </a:p>
        </p:txBody>
      </p:sp>
      <p:sp>
        <p:nvSpPr>
          <p:cNvPr id="13" name="Content Placeholder 5"/>
          <p:cNvSpPr txBox="1">
            <a:spLocks/>
          </p:cNvSpPr>
          <p:nvPr/>
        </p:nvSpPr>
        <p:spPr>
          <a:xfrm>
            <a:off x="1525748" y="1714488"/>
            <a:ext cx="10578962" cy="4286280"/>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900"/>
              </a:spcBef>
              <a:spcAft>
                <a:spcPts val="600"/>
              </a:spcAft>
              <a:buClr>
                <a:schemeClr val="accent1"/>
              </a:buClr>
              <a:buSzPct val="80000"/>
              <a:buFont typeface="Calibri" panose="020F0502020204030204" pitchFamily="34" charset="0"/>
              <a:buChar char="•"/>
              <a:defRPr sz="2200" kern="1200">
                <a:solidFill>
                  <a:srgbClr val="3F3F3F"/>
                </a:solidFill>
                <a:latin typeface="+mn-lt"/>
                <a:ea typeface="+mn-ea"/>
                <a:cs typeface="+mn-cs"/>
              </a:defRPr>
            </a:lvl1pPr>
            <a:lvl2pPr marL="547688" indent="-228600" algn="l" defTabSz="914400" rtl="0" eaLnBrk="1" latinLnBrk="0" hangingPunct="1">
              <a:lnSpc>
                <a:spcPct val="95000"/>
              </a:lnSpc>
              <a:spcBef>
                <a:spcPts val="0"/>
              </a:spcBef>
              <a:spcAft>
                <a:spcPts val="300"/>
              </a:spcAft>
              <a:buClr>
                <a:schemeClr val="tx2"/>
              </a:buClr>
              <a:buFont typeface="Calibri Light" panose="020F0302020204030204" pitchFamily="34" charset="0"/>
              <a:buChar char="−"/>
              <a:defRPr sz="1800" kern="1200">
                <a:solidFill>
                  <a:schemeClr val="tx2"/>
                </a:solidFill>
                <a:latin typeface="+mn-lt"/>
                <a:ea typeface="+mn-ea"/>
                <a:cs typeface="+mn-cs"/>
              </a:defRPr>
            </a:lvl2pPr>
            <a:lvl3pPr marL="930275" indent="-228600" algn="l" defTabSz="914400" rtl="0" eaLnBrk="1" latinLnBrk="0" hangingPunct="1">
              <a:lnSpc>
                <a:spcPct val="95000"/>
              </a:lnSpc>
              <a:spcBef>
                <a:spcPts val="0"/>
              </a:spcBef>
              <a:spcAft>
                <a:spcPts val="300"/>
              </a:spcAft>
              <a:buClr>
                <a:schemeClr val="tx2"/>
              </a:buClr>
              <a:buFont typeface="Calibri Light" panose="020F0302020204030204" pitchFamily="34" charset="0"/>
              <a:buChar char="−"/>
              <a:defRPr sz="1600" kern="1200">
                <a:solidFill>
                  <a:schemeClr val="tx2"/>
                </a:solidFill>
                <a:latin typeface="+mn-lt"/>
                <a:ea typeface="+mn-ea"/>
                <a:cs typeface="+mn-cs"/>
              </a:defRPr>
            </a:lvl3pPr>
            <a:lvl4pPr marL="1270000" indent="-228600" algn="l" defTabSz="914400" rtl="0" eaLnBrk="1" latinLnBrk="0" hangingPunct="1">
              <a:lnSpc>
                <a:spcPct val="95000"/>
              </a:lnSpc>
              <a:spcBef>
                <a:spcPts val="0"/>
              </a:spcBef>
              <a:spcAft>
                <a:spcPts val="300"/>
              </a:spcAft>
              <a:buClr>
                <a:schemeClr val="tx2"/>
              </a:buClr>
              <a:buFont typeface="Calibri Light" panose="020F0302020204030204" pitchFamily="34" charset="0"/>
              <a:buChar char="−"/>
              <a:tabLst/>
              <a:defRPr sz="1600" kern="1200">
                <a:solidFill>
                  <a:schemeClr val="tx2"/>
                </a:solidFill>
                <a:latin typeface="+mn-lt"/>
                <a:ea typeface="+mn-ea"/>
                <a:cs typeface="+mn-cs"/>
              </a:defRPr>
            </a:lvl4pPr>
            <a:lvl5pPr marL="1601788" indent="-228600" algn="l" defTabSz="914400" rtl="0" eaLnBrk="1" latinLnBrk="0" hangingPunct="1">
              <a:lnSpc>
                <a:spcPct val="95000"/>
              </a:lnSpc>
              <a:spcBef>
                <a:spcPts val="0"/>
              </a:spcBef>
              <a:spcAft>
                <a:spcPts val="300"/>
              </a:spcAft>
              <a:buClr>
                <a:schemeClr val="tx2"/>
              </a:buClr>
              <a:buFont typeface="Calibri Light" panose="020F030202020403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endParaRPr lang="en-GB" dirty="0" smtClean="0"/>
          </a:p>
        </p:txBody>
      </p:sp>
      <p:sp>
        <p:nvSpPr>
          <p:cNvPr id="38" name="AutoShape 2" descr="Image result for clip art capac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TextBox 46"/>
          <p:cNvSpPr txBox="1"/>
          <p:nvPr/>
        </p:nvSpPr>
        <p:spPr>
          <a:xfrm>
            <a:off x="1415480" y="5803418"/>
            <a:ext cx="9178222" cy="369332"/>
          </a:xfrm>
          <a:prstGeom prst="rect">
            <a:avLst/>
          </a:prstGeom>
          <a:noFill/>
        </p:spPr>
        <p:txBody>
          <a:bodyPr wrap="square" rtlCol="0">
            <a:spAutoFit/>
          </a:bodyPr>
          <a:lstStyle/>
          <a:p>
            <a:r>
              <a:rPr lang="en-US" dirty="0" smtClean="0"/>
              <a:t>Planned: Quarterly assessment, adjustment and continuous improvement of the process</a:t>
            </a:r>
          </a:p>
        </p:txBody>
      </p:sp>
      <p:grpSp>
        <p:nvGrpSpPr>
          <p:cNvPr id="22" name="Group 21"/>
          <p:cNvGrpSpPr/>
          <p:nvPr/>
        </p:nvGrpSpPr>
        <p:grpSpPr>
          <a:xfrm>
            <a:off x="934449" y="1602076"/>
            <a:ext cx="3348102" cy="2574959"/>
            <a:chOff x="587658" y="1267431"/>
            <a:chExt cx="3348102" cy="2574959"/>
          </a:xfrm>
        </p:grpSpPr>
        <p:pic>
          <p:nvPicPr>
            <p:cNvPr id="41" name="Picture 40"/>
            <p:cNvPicPr>
              <a:picLocks noChangeAspect="1"/>
            </p:cNvPicPr>
            <p:nvPr/>
          </p:nvPicPr>
          <p:blipFill>
            <a:blip r:embed="rId3" cstate="print">
              <a:grayscl/>
              <a:lum bright="-3000" contrast="17000"/>
            </a:blip>
            <a:stretch>
              <a:fillRect/>
            </a:stretch>
          </p:blipFill>
          <p:spPr>
            <a:xfrm>
              <a:off x="1714347" y="1267431"/>
              <a:ext cx="1819275" cy="2505075"/>
            </a:xfrm>
            <a:prstGeom prst="rect">
              <a:avLst/>
            </a:prstGeom>
          </p:spPr>
        </p:pic>
        <p:sp>
          <p:nvSpPr>
            <p:cNvPr id="28" name="TextBox 27"/>
            <p:cNvSpPr txBox="1"/>
            <p:nvPr/>
          </p:nvSpPr>
          <p:spPr>
            <a:xfrm>
              <a:off x="587658" y="1811065"/>
              <a:ext cx="1364938" cy="2031325"/>
            </a:xfrm>
            <a:prstGeom prst="rect">
              <a:avLst/>
            </a:prstGeom>
            <a:noFill/>
          </p:spPr>
          <p:txBody>
            <a:bodyPr wrap="square" rtlCol="0">
              <a:spAutoFit/>
            </a:bodyPr>
            <a:lstStyle/>
            <a:p>
              <a:r>
                <a:rPr lang="en-US" dirty="0" smtClean="0"/>
                <a:t>Roadmap translated into prioritized backlog per strategic </a:t>
              </a:r>
              <a:r>
                <a:rPr lang="en-US" dirty="0"/>
                <a:t>a</a:t>
              </a:r>
              <a:r>
                <a:rPr lang="en-US" dirty="0" smtClean="0"/>
                <a:t>rea</a:t>
              </a:r>
            </a:p>
          </p:txBody>
        </p:sp>
        <p:cxnSp>
          <p:nvCxnSpPr>
            <p:cNvPr id="50" name="Straight Arrow Connector 49"/>
            <p:cNvCxnSpPr/>
            <p:nvPr/>
          </p:nvCxnSpPr>
          <p:spPr>
            <a:xfrm>
              <a:off x="3309156" y="2519968"/>
              <a:ext cx="62660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45475" y="1707242"/>
            <a:ext cx="2997448" cy="3643342"/>
            <a:chOff x="4098684" y="1372597"/>
            <a:chExt cx="2997448" cy="3643342"/>
          </a:xfrm>
        </p:grpSpPr>
        <p:sp>
          <p:nvSpPr>
            <p:cNvPr id="36" name="TextBox 35"/>
            <p:cNvSpPr txBox="1"/>
            <p:nvPr/>
          </p:nvSpPr>
          <p:spPr>
            <a:xfrm>
              <a:off x="4147985" y="1372597"/>
              <a:ext cx="2948147" cy="923330"/>
            </a:xfrm>
            <a:prstGeom prst="rect">
              <a:avLst/>
            </a:prstGeom>
            <a:noFill/>
          </p:spPr>
          <p:txBody>
            <a:bodyPr wrap="square" rtlCol="0">
              <a:spAutoFit/>
            </a:bodyPr>
            <a:lstStyle/>
            <a:p>
              <a:pPr algn="ctr"/>
              <a:r>
                <a:rPr lang="en-US" dirty="0" smtClean="0"/>
                <a:t>Business and Engineering: Cross-functional, collaborative sizing effort</a:t>
              </a:r>
            </a:p>
          </p:txBody>
        </p:sp>
        <p:sp>
          <p:nvSpPr>
            <p:cNvPr id="40" name="Rounded Rectangle 39"/>
            <p:cNvSpPr/>
            <p:nvPr/>
          </p:nvSpPr>
          <p:spPr bwMode="auto">
            <a:xfrm>
              <a:off x="4098684" y="4153129"/>
              <a:ext cx="2640258" cy="862810"/>
            </a:xfrm>
            <a:prstGeom prst="roundRect">
              <a:avLst/>
            </a:prstGeom>
            <a:solidFill>
              <a:schemeClr val="bg1"/>
            </a:solidFill>
            <a:ln w="3175" cap="flat" cmpd="sng" algn="ctr">
              <a:solidFill>
                <a:schemeClr val="accent1"/>
              </a:solidFill>
              <a:prstDash val="solid"/>
              <a:round/>
              <a:headEnd type="none" w="med" len="med"/>
              <a:tailEnd type="none" w="med" len="med"/>
            </a:ln>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1600" dirty="0" smtClean="0">
                  <a:solidFill>
                    <a:srgbClr val="4D4D4D"/>
                  </a:solidFill>
                </a:rPr>
                <a:t>Demand/Capacity Analysis</a:t>
              </a:r>
            </a:p>
            <a:p>
              <a:pPr algn="ctr">
                <a:lnSpc>
                  <a:spcPct val="95000"/>
                </a:lnSpc>
                <a:spcBef>
                  <a:spcPts val="1200"/>
                </a:spcBef>
                <a:buClr>
                  <a:srgbClr val="004990"/>
                </a:buClr>
                <a:buSzPct val="110000"/>
              </a:pPr>
              <a:r>
                <a:rPr lang="en-US" sz="1600" dirty="0" smtClean="0">
                  <a:solidFill>
                    <a:srgbClr val="4D4D4D"/>
                  </a:solidFill>
                </a:rPr>
                <a:t>Growth Scenario Analysis</a:t>
              </a:r>
            </a:p>
          </p:txBody>
        </p:sp>
        <p:cxnSp>
          <p:nvCxnSpPr>
            <p:cNvPr id="52" name="Straight Arrow Connector 51"/>
            <p:cNvCxnSpPr/>
            <p:nvPr/>
          </p:nvCxnSpPr>
          <p:spPr>
            <a:xfrm rot="5400000">
              <a:off x="5171436" y="3781835"/>
              <a:ext cx="561655" cy="158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Icon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4984" y="2206752"/>
              <a:ext cx="1271016" cy="1222248"/>
            </a:xfrm>
            <a:prstGeom prst="rect">
              <a:avLst/>
            </a:prstGeom>
          </p:spPr>
        </p:pic>
      </p:grpSp>
      <p:grpSp>
        <p:nvGrpSpPr>
          <p:cNvPr id="24" name="Group 23"/>
          <p:cNvGrpSpPr/>
          <p:nvPr/>
        </p:nvGrpSpPr>
        <p:grpSpPr>
          <a:xfrm>
            <a:off x="7672763" y="1734771"/>
            <a:ext cx="3423897" cy="3837369"/>
            <a:chOff x="7325972" y="1400126"/>
            <a:chExt cx="3423897" cy="3837369"/>
          </a:xfrm>
        </p:grpSpPr>
        <p:pic>
          <p:nvPicPr>
            <p:cNvPr id="42" name="Picture 41"/>
            <p:cNvPicPr>
              <a:picLocks noChangeAspect="1"/>
            </p:cNvPicPr>
            <p:nvPr/>
          </p:nvPicPr>
          <p:blipFill>
            <a:blip r:embed="rId5" cstate="screen">
              <a:duotone>
                <a:schemeClr val="accent1">
                  <a:shade val="45000"/>
                  <a:satMod val="135000"/>
                </a:schemeClr>
                <a:prstClr val="white"/>
              </a:duotone>
              <a:lum bright="-23000" contrast="42000"/>
              <a:extLst>
                <a:ext uri="{28A0092B-C50C-407E-A947-70E740481C1C}">
                  <a14:useLocalDpi xmlns:a14="http://schemas.microsoft.com/office/drawing/2010/main"/>
                </a:ext>
              </a:extLst>
            </a:blip>
            <a:stretch>
              <a:fillRect/>
            </a:stretch>
          </p:blipFill>
          <p:spPr>
            <a:xfrm>
              <a:off x="7325972" y="3929066"/>
              <a:ext cx="1317211" cy="1308429"/>
            </a:xfrm>
            <a:prstGeom prst="rect">
              <a:avLst/>
            </a:prstGeom>
          </p:spPr>
        </p:pic>
        <p:sp>
          <p:nvSpPr>
            <p:cNvPr id="44" name="TextBox 43"/>
            <p:cNvSpPr txBox="1"/>
            <p:nvPr/>
          </p:nvSpPr>
          <p:spPr>
            <a:xfrm>
              <a:off x="8785423" y="4153129"/>
              <a:ext cx="1215684" cy="584775"/>
            </a:xfrm>
            <a:prstGeom prst="rect">
              <a:avLst/>
            </a:prstGeom>
            <a:noFill/>
          </p:spPr>
          <p:txBody>
            <a:bodyPr wrap="square" rtlCol="0">
              <a:spAutoFit/>
            </a:bodyPr>
            <a:lstStyle/>
            <a:p>
              <a:pPr algn="ctr"/>
              <a:r>
                <a:rPr lang="en-US" sz="1600" dirty="0" smtClean="0"/>
                <a:t>Backlog Refinement</a:t>
              </a:r>
            </a:p>
          </p:txBody>
        </p:sp>
        <p:sp>
          <p:nvSpPr>
            <p:cNvPr id="48" name="TextBox 47"/>
            <p:cNvSpPr txBox="1"/>
            <p:nvPr/>
          </p:nvSpPr>
          <p:spPr>
            <a:xfrm>
              <a:off x="8408708" y="1400126"/>
              <a:ext cx="2341161" cy="646331"/>
            </a:xfrm>
            <a:prstGeom prst="rect">
              <a:avLst/>
            </a:prstGeom>
            <a:noFill/>
          </p:spPr>
          <p:txBody>
            <a:bodyPr wrap="square" rtlCol="0">
              <a:spAutoFit/>
            </a:bodyPr>
            <a:lstStyle/>
            <a:p>
              <a:r>
                <a:rPr lang="en-US" dirty="0" smtClean="0"/>
                <a:t>Alignment of capacity against strategic areas</a:t>
              </a:r>
            </a:p>
          </p:txBody>
        </p:sp>
        <p:cxnSp>
          <p:nvCxnSpPr>
            <p:cNvPr id="54" name="Straight Arrow Connector 53"/>
            <p:cNvCxnSpPr/>
            <p:nvPr/>
          </p:nvCxnSpPr>
          <p:spPr>
            <a:xfrm flipH="1">
              <a:off x="7325972" y="3140968"/>
              <a:ext cx="1002276" cy="36004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cogs.g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5423" y="2000240"/>
              <a:ext cx="1382543" cy="1382543"/>
            </a:xfrm>
            <a:prstGeom prst="rect">
              <a:avLst/>
            </a:prstGeom>
          </p:spPr>
        </p:pic>
      </p:grpSp>
    </p:spTree>
    <p:extLst>
      <p:ext uri="{BB962C8B-B14F-4D97-AF65-F5344CB8AC3E}">
        <p14:creationId xmlns:p14="http://schemas.microsoft.com/office/powerpoint/2010/main" val="56317212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in Estimation</a:t>
            </a:r>
          </a:p>
        </p:txBody>
      </p:sp>
      <p:sp>
        <p:nvSpPr>
          <p:cNvPr id="4" name="Slide Number Placeholder 3"/>
          <p:cNvSpPr>
            <a:spLocks noGrp="1"/>
          </p:cNvSpPr>
          <p:nvPr>
            <p:ph type="sldNum" sz="quarter" idx="12"/>
          </p:nvPr>
        </p:nvSpPr>
        <p:spPr/>
        <p:txBody>
          <a:bodyPr/>
          <a:lstStyle/>
          <a:p>
            <a:fld id="{92E846A6-F7B6-4197-891C-D48D34F2C185}" type="slidenum">
              <a:rPr lang="sv-SE" smtClean="0"/>
              <a:pPr/>
              <a:t>18</a:t>
            </a:fld>
            <a:endParaRPr lang="sv-SE"/>
          </a:p>
        </p:txBody>
      </p:sp>
      <p:sp>
        <p:nvSpPr>
          <p:cNvPr id="5" name="Rounded Rectangle 4"/>
          <p:cNvSpPr/>
          <p:nvPr/>
        </p:nvSpPr>
        <p:spPr bwMode="auto">
          <a:xfrm>
            <a:off x="838200" y="1794933"/>
            <a:ext cx="2827867" cy="1634068"/>
          </a:xfrm>
          <a:prstGeom prst="roundRect">
            <a:avLst/>
          </a:prstGeom>
          <a:solidFill>
            <a:schemeClr val="accent1"/>
          </a:solidFill>
          <a:ln w="2857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chemeClr val="bg1"/>
                </a:solidFill>
              </a:rPr>
              <a:t>Epic Level Estimation</a:t>
            </a:r>
          </a:p>
        </p:txBody>
      </p:sp>
      <p:sp>
        <p:nvSpPr>
          <p:cNvPr id="7" name="TextBox 6"/>
          <p:cNvSpPr txBox="1"/>
          <p:nvPr/>
        </p:nvSpPr>
        <p:spPr>
          <a:xfrm>
            <a:off x="3941233" y="1873303"/>
            <a:ext cx="770466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High Level T-Shirt Sizing</a:t>
            </a:r>
          </a:p>
          <a:p>
            <a:pPr marL="285750" indent="-285750">
              <a:buFont typeface="Arial" panose="020B0604020202020204" pitchFamily="34" charset="0"/>
              <a:buChar char="•"/>
            </a:pPr>
            <a:r>
              <a:rPr lang="en-US" dirty="0" smtClean="0"/>
              <a:t>High </a:t>
            </a:r>
            <a:r>
              <a:rPr lang="en-US" dirty="0"/>
              <a:t>level </a:t>
            </a:r>
            <a:r>
              <a:rPr lang="en-US" dirty="0" smtClean="0"/>
              <a:t>projection: # of sprints for ideally </a:t>
            </a:r>
            <a:r>
              <a:rPr lang="en-US" dirty="0"/>
              <a:t>staffed team to accomplish </a:t>
            </a:r>
            <a:r>
              <a:rPr lang="en-US" dirty="0" smtClean="0"/>
              <a:t>1 </a:t>
            </a:r>
            <a:r>
              <a:rPr lang="en-US" dirty="0"/>
              <a:t>epic</a:t>
            </a:r>
          </a:p>
          <a:p>
            <a:pPr marL="285750" indent="-285750">
              <a:buFont typeface="Arial" panose="020B0604020202020204" pitchFamily="34" charset="0"/>
              <a:buChar char="•"/>
            </a:pPr>
            <a:r>
              <a:rPr lang="en-US" dirty="0" smtClean="0"/>
              <a:t>Cross-functional team: Business </a:t>
            </a:r>
            <a:r>
              <a:rPr lang="en-US" dirty="0"/>
              <a:t>SMEs, architects, system owners </a:t>
            </a:r>
            <a:r>
              <a:rPr lang="en-US" dirty="0" smtClean="0"/>
              <a:t>&amp; </a:t>
            </a:r>
            <a:r>
              <a:rPr lang="en-US" dirty="0"/>
              <a:t>engineers</a:t>
            </a:r>
          </a:p>
          <a:p>
            <a:pPr marL="285750" indent="-285750">
              <a:buFont typeface="Arial" panose="020B0604020202020204" pitchFamily="34" charset="0"/>
              <a:buChar char="•"/>
            </a:pPr>
            <a:r>
              <a:rPr lang="en-US" dirty="0" smtClean="0"/>
              <a:t>NOT </a:t>
            </a:r>
            <a:r>
              <a:rPr lang="en-US" dirty="0"/>
              <a:t>a commitment </a:t>
            </a:r>
            <a:r>
              <a:rPr lang="en-US" dirty="0" smtClean="0"/>
              <a:t>&amp; </a:t>
            </a:r>
            <a:r>
              <a:rPr lang="en-US" dirty="0"/>
              <a:t>will get refined </a:t>
            </a:r>
          </a:p>
        </p:txBody>
      </p:sp>
      <p:sp>
        <p:nvSpPr>
          <p:cNvPr id="9" name="Rounded Rectangle 8"/>
          <p:cNvSpPr/>
          <p:nvPr/>
        </p:nvSpPr>
        <p:spPr bwMode="auto">
          <a:xfrm>
            <a:off x="838200" y="4047066"/>
            <a:ext cx="2827867" cy="1634068"/>
          </a:xfrm>
          <a:prstGeom prst="roundRect">
            <a:avLst/>
          </a:prstGeom>
          <a:solidFill>
            <a:schemeClr val="accent1"/>
          </a:solidFill>
          <a:ln w="2857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a:solidFill>
                  <a:schemeClr val="bg1"/>
                </a:solidFill>
              </a:rPr>
              <a:t>Feature Level Estimation</a:t>
            </a:r>
          </a:p>
        </p:txBody>
      </p:sp>
      <p:sp>
        <p:nvSpPr>
          <p:cNvPr id="10" name="TextBox 9"/>
          <p:cNvSpPr txBox="1"/>
          <p:nvPr/>
        </p:nvSpPr>
        <p:spPr>
          <a:xfrm>
            <a:off x="3941233" y="4263935"/>
            <a:ext cx="770466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Well-groomed </a:t>
            </a:r>
            <a:r>
              <a:rPr lang="en-US" dirty="0"/>
              <a:t>features</a:t>
            </a:r>
          </a:p>
          <a:p>
            <a:pPr marL="285750" indent="-285750">
              <a:buFont typeface="Arial" panose="020B0604020202020204" pitchFamily="34" charset="0"/>
              <a:buChar char="•"/>
            </a:pPr>
            <a:r>
              <a:rPr lang="en-US" dirty="0" smtClean="0"/>
              <a:t>High </a:t>
            </a:r>
            <a:r>
              <a:rPr lang="en-US" dirty="0"/>
              <a:t>level </a:t>
            </a:r>
            <a:r>
              <a:rPr lang="en-US" dirty="0" smtClean="0"/>
              <a:t>projection: # of sprints to </a:t>
            </a:r>
            <a:r>
              <a:rPr lang="en-US" dirty="0"/>
              <a:t>accomplish the feature</a:t>
            </a:r>
          </a:p>
          <a:p>
            <a:pPr marL="285750" indent="-285750">
              <a:buFont typeface="Arial" panose="020B0604020202020204" pitchFamily="34" charset="0"/>
              <a:buChar char="•"/>
            </a:pPr>
            <a:r>
              <a:rPr lang="en-US" dirty="0"/>
              <a:t>Provided by program </a:t>
            </a:r>
            <a:r>
              <a:rPr lang="en-US" dirty="0" smtClean="0"/>
              <a:t>level: Product </a:t>
            </a:r>
            <a:r>
              <a:rPr lang="en-US" dirty="0"/>
              <a:t>owner, system architects </a:t>
            </a:r>
            <a:r>
              <a:rPr lang="en-US" dirty="0" smtClean="0"/>
              <a:t>&amp; scrum team</a:t>
            </a:r>
          </a:p>
          <a:p>
            <a:pPr marL="285750" indent="-285750">
              <a:buFont typeface="Arial" panose="020B0604020202020204" pitchFamily="34" charset="0"/>
              <a:buChar char="•"/>
            </a:pPr>
            <a:r>
              <a:rPr lang="en-US" dirty="0" smtClean="0"/>
              <a:t>Tentatively slot </a:t>
            </a:r>
            <a:r>
              <a:rPr lang="en-US" dirty="0"/>
              <a:t>features into PIs for </a:t>
            </a:r>
            <a:r>
              <a:rPr lang="en-US" dirty="0" smtClean="0"/>
              <a:t>release </a:t>
            </a:r>
            <a:r>
              <a:rPr lang="en-US" dirty="0"/>
              <a:t>planning</a:t>
            </a:r>
          </a:p>
        </p:txBody>
      </p:sp>
    </p:spTree>
    <p:extLst>
      <p:ext uri="{BB962C8B-B14F-4D97-AF65-F5344CB8AC3E}">
        <p14:creationId xmlns:p14="http://schemas.microsoft.com/office/powerpoint/2010/main" val="114190467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in Estimation</a:t>
            </a:r>
          </a:p>
        </p:txBody>
      </p:sp>
      <p:sp>
        <p:nvSpPr>
          <p:cNvPr id="4" name="Slide Number Placeholder 3"/>
          <p:cNvSpPr>
            <a:spLocks noGrp="1"/>
          </p:cNvSpPr>
          <p:nvPr>
            <p:ph type="sldNum" sz="quarter" idx="12"/>
          </p:nvPr>
        </p:nvSpPr>
        <p:spPr/>
        <p:txBody>
          <a:bodyPr/>
          <a:lstStyle/>
          <a:p>
            <a:fld id="{92E846A6-F7B6-4197-891C-D48D34F2C185}" type="slidenum">
              <a:rPr lang="sv-SE" smtClean="0"/>
              <a:pPr/>
              <a:t>19</a:t>
            </a:fld>
            <a:endParaRPr lang="sv-SE"/>
          </a:p>
        </p:txBody>
      </p:sp>
      <p:sp>
        <p:nvSpPr>
          <p:cNvPr id="5" name="Rounded Rectangle 4"/>
          <p:cNvSpPr/>
          <p:nvPr/>
        </p:nvSpPr>
        <p:spPr bwMode="auto">
          <a:xfrm>
            <a:off x="838200" y="1794933"/>
            <a:ext cx="2827867" cy="1634068"/>
          </a:xfrm>
          <a:prstGeom prst="roundRect">
            <a:avLst/>
          </a:prstGeom>
          <a:solidFill>
            <a:schemeClr val="accent1"/>
          </a:solidFill>
          <a:ln w="2857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a:solidFill>
                  <a:schemeClr val="bg1"/>
                </a:solidFill>
              </a:rPr>
              <a:t>Story Level Estimation</a:t>
            </a:r>
          </a:p>
        </p:txBody>
      </p:sp>
      <p:sp>
        <p:nvSpPr>
          <p:cNvPr id="7" name="TextBox 6"/>
          <p:cNvSpPr txBox="1"/>
          <p:nvPr/>
        </p:nvSpPr>
        <p:spPr>
          <a:xfrm>
            <a:off x="3941233" y="2150302"/>
            <a:ext cx="7704666" cy="923330"/>
          </a:xfrm>
          <a:prstGeom prst="rect">
            <a:avLst/>
          </a:prstGeom>
          <a:noFill/>
        </p:spPr>
        <p:txBody>
          <a:bodyPr wrap="square" rtlCol="0">
            <a:spAutoFit/>
          </a:bodyPr>
          <a:lstStyle/>
          <a:p>
            <a:pPr marL="285750" indent="-285750">
              <a:buFont typeface="Arial" panose="020B0604020202020204" pitchFamily="34" charset="0"/>
              <a:buChar char="•"/>
            </a:pPr>
            <a:r>
              <a:rPr lang="en-US" dirty="0"/>
              <a:t>Scrum teams break down features into user </a:t>
            </a:r>
            <a:r>
              <a:rPr lang="en-US" dirty="0" smtClean="0"/>
              <a:t>stories</a:t>
            </a:r>
          </a:p>
          <a:p>
            <a:pPr marL="285750" indent="-285750">
              <a:buFont typeface="Arial" panose="020B0604020202020204" pitchFamily="34" charset="0"/>
              <a:buChar char="•"/>
            </a:pPr>
            <a:r>
              <a:rPr lang="en-US" dirty="0" smtClean="0"/>
              <a:t>Estimate </a:t>
            </a:r>
            <a:r>
              <a:rPr lang="en-US" dirty="0"/>
              <a:t>at a more granular level in a unit of story points</a:t>
            </a:r>
          </a:p>
          <a:p>
            <a:pPr marL="285750" indent="-285750">
              <a:buFont typeface="Arial" panose="020B0604020202020204" pitchFamily="34" charset="0"/>
              <a:buChar char="•"/>
            </a:pPr>
            <a:r>
              <a:rPr lang="en-US" dirty="0" smtClean="0"/>
              <a:t>Use historical </a:t>
            </a:r>
            <a:r>
              <a:rPr lang="en-US" dirty="0"/>
              <a:t>velocity data to </a:t>
            </a:r>
            <a:r>
              <a:rPr lang="en-US" dirty="0" smtClean="0"/>
              <a:t>commit to work pulled </a:t>
            </a:r>
            <a:r>
              <a:rPr lang="en-US" dirty="0"/>
              <a:t>into a sprint</a:t>
            </a:r>
          </a:p>
        </p:txBody>
      </p:sp>
      <p:sp>
        <p:nvSpPr>
          <p:cNvPr id="8" name="Rounded Rectangle 7"/>
          <p:cNvSpPr/>
          <p:nvPr/>
        </p:nvSpPr>
        <p:spPr bwMode="auto">
          <a:xfrm>
            <a:off x="838200" y="3925138"/>
            <a:ext cx="8568267" cy="2216329"/>
          </a:xfrm>
          <a:prstGeom prst="roundRect">
            <a:avLst/>
          </a:prstGeom>
          <a:solidFill>
            <a:schemeClr val="bg1"/>
          </a:solidFill>
          <a:ln w="28575" cap="flat" cmpd="sng" algn="ctr">
            <a:noFill/>
            <a:prstDash val="lgDash"/>
            <a:round/>
            <a:headEnd type="none" w="med" len="med"/>
            <a:tailEnd type="none" w="med" len="med"/>
          </a:ln>
          <a:effectLst/>
          <a:extLst/>
        </p:spPr>
        <p:txBody>
          <a:bodyPr vert="horz" wrap="square" lIns="36000" tIns="36000" rIns="36000" bIns="36000" numCol="1" rtlCol="0" anchor="ctr" anchorCtr="0" compatLnSpc="1">
            <a:prstTxWarp prst="textNoShape">
              <a:avLst/>
            </a:prstTxWarp>
          </a:bodyPr>
          <a:lstStyle/>
          <a:p>
            <a:pPr indent="-95250"/>
            <a:r>
              <a:rPr lang="en-US" sz="2000" dirty="0">
                <a:solidFill>
                  <a:schemeClr val="tx1">
                    <a:lumMod val="50000"/>
                  </a:schemeClr>
                </a:solidFill>
              </a:rPr>
              <a:t>The closer we get to executing on the </a:t>
            </a:r>
            <a:r>
              <a:rPr lang="en-US" sz="2000" dirty="0" smtClean="0">
                <a:solidFill>
                  <a:schemeClr val="tx1">
                    <a:lumMod val="50000"/>
                  </a:schemeClr>
                </a:solidFill>
              </a:rPr>
              <a:t>work, the </a:t>
            </a:r>
            <a:r>
              <a:rPr lang="en-US" sz="2000" dirty="0">
                <a:solidFill>
                  <a:schemeClr val="tx1">
                    <a:lumMod val="50000"/>
                  </a:schemeClr>
                </a:solidFill>
              </a:rPr>
              <a:t>more we break it </a:t>
            </a:r>
            <a:r>
              <a:rPr lang="en-US" sz="2000" dirty="0" smtClean="0">
                <a:solidFill>
                  <a:schemeClr val="tx1">
                    <a:lumMod val="50000"/>
                  </a:schemeClr>
                </a:solidFill>
              </a:rPr>
              <a:t>down, and</a:t>
            </a:r>
          </a:p>
          <a:p>
            <a:pPr indent="-95250"/>
            <a:r>
              <a:rPr lang="en-US" sz="2000" dirty="0" smtClean="0">
                <a:solidFill>
                  <a:schemeClr val="tx1">
                    <a:lumMod val="50000"/>
                  </a:schemeClr>
                </a:solidFill>
              </a:rPr>
              <a:t>the </a:t>
            </a:r>
            <a:r>
              <a:rPr lang="en-US" sz="2000" dirty="0">
                <a:solidFill>
                  <a:schemeClr val="tx1">
                    <a:lumMod val="50000"/>
                  </a:schemeClr>
                </a:solidFill>
              </a:rPr>
              <a:t>more accurate our estimates become</a:t>
            </a:r>
            <a:r>
              <a:rPr lang="en-US" sz="2000" dirty="0" smtClean="0">
                <a:solidFill>
                  <a:schemeClr val="tx1">
                    <a:lumMod val="50000"/>
                  </a:schemeClr>
                </a:solidFill>
              </a:rPr>
              <a:t>.</a:t>
            </a:r>
            <a:endParaRPr lang="en-US" sz="2000" dirty="0">
              <a:solidFill>
                <a:schemeClr val="tx1">
                  <a:lumMod val="50000"/>
                </a:schemeClr>
              </a:solidFill>
            </a:endParaRPr>
          </a:p>
          <a:p>
            <a:pPr indent="-95250"/>
            <a:endParaRPr lang="en-US" sz="2000" dirty="0">
              <a:solidFill>
                <a:schemeClr val="tx1">
                  <a:lumMod val="50000"/>
                </a:schemeClr>
              </a:solidFill>
            </a:endParaRPr>
          </a:p>
          <a:p>
            <a:pPr indent="-95250"/>
            <a:r>
              <a:rPr lang="en-US" sz="2000" dirty="0">
                <a:solidFill>
                  <a:schemeClr val="tx1">
                    <a:lumMod val="50000"/>
                  </a:schemeClr>
                </a:solidFill>
              </a:rPr>
              <a:t>We are in the process of establishing a quarterly feedback </a:t>
            </a:r>
            <a:r>
              <a:rPr lang="en-US" sz="2000" dirty="0" smtClean="0">
                <a:solidFill>
                  <a:schemeClr val="tx1">
                    <a:lumMod val="50000"/>
                  </a:schemeClr>
                </a:solidFill>
              </a:rPr>
              <a:t>loop to </a:t>
            </a:r>
            <a:r>
              <a:rPr lang="en-US" sz="2000" dirty="0">
                <a:solidFill>
                  <a:schemeClr val="tx1">
                    <a:lumMod val="50000"/>
                  </a:schemeClr>
                </a:solidFill>
              </a:rPr>
              <a:t>assess how accurate our higher level estimates </a:t>
            </a:r>
            <a:r>
              <a:rPr lang="en-US" sz="2000" dirty="0" smtClean="0">
                <a:solidFill>
                  <a:schemeClr val="tx1">
                    <a:lumMod val="50000"/>
                  </a:schemeClr>
                </a:solidFill>
              </a:rPr>
              <a:t>are and </a:t>
            </a:r>
            <a:r>
              <a:rPr lang="en-US" sz="2000" dirty="0">
                <a:solidFill>
                  <a:schemeClr val="tx1">
                    <a:lumMod val="50000"/>
                  </a:schemeClr>
                </a:solidFill>
              </a:rPr>
              <a:t>refine the process and the plan.</a:t>
            </a:r>
          </a:p>
        </p:txBody>
      </p:sp>
      <p:pic>
        <p:nvPicPr>
          <p:cNvPr id="1026" name="Picture 2" descr="http://cdn.mysitemyway.com/etc-mysitemyway/icons/legacy-previews/icons/blue-jelly-icons-sports-hobbies/043366-blue-jelly-icon-sports-hobbies-target1-sc44.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02699" y="3714216"/>
            <a:ext cx="27432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2482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en-US" noProof="0" dirty="0" smtClean="0"/>
              <a:t>Elekta at a glance</a:t>
            </a:r>
          </a:p>
        </p:txBody>
      </p:sp>
      <p:sp>
        <p:nvSpPr>
          <p:cNvPr id="6149" name="Rectangle 37"/>
          <p:cNvSpPr>
            <a:spLocks noGrp="1" noChangeArrowheads="1"/>
          </p:cNvSpPr>
          <p:nvPr>
            <p:ph idx="1"/>
          </p:nvPr>
        </p:nvSpPr>
        <p:spPr>
          <a:xfrm>
            <a:off x="838201" y="1572813"/>
            <a:ext cx="7202016" cy="4427955"/>
          </a:xfrm>
        </p:spPr>
        <p:txBody>
          <a:bodyPr>
            <a:normAutofit/>
          </a:bodyPr>
          <a:lstStyle/>
          <a:p>
            <a:r>
              <a:rPr lang="en-US" sz="2400" noProof="0" dirty="0" smtClean="0"/>
              <a:t>Elekta is a human care company pioneering solutions </a:t>
            </a:r>
            <a:br>
              <a:rPr lang="en-US" sz="2400" noProof="0" dirty="0" smtClean="0"/>
            </a:br>
            <a:r>
              <a:rPr lang="en-US" sz="2400" noProof="0" dirty="0" smtClean="0"/>
              <a:t>for treating cancer and brain disorders</a:t>
            </a:r>
          </a:p>
          <a:p>
            <a:r>
              <a:rPr lang="en-US" sz="2400" noProof="0" dirty="0" smtClean="0"/>
              <a:t>Around 3,800 employees worldwide</a:t>
            </a:r>
          </a:p>
          <a:p>
            <a:r>
              <a:rPr lang="en-US" sz="2400" noProof="0" dirty="0" smtClean="0"/>
              <a:t>Headquarters in Stockholm, Sweden</a:t>
            </a:r>
          </a:p>
          <a:p>
            <a:r>
              <a:rPr lang="en-US" sz="2400" noProof="0" dirty="0" smtClean="0"/>
              <a:t>Close to 45 offices in 30 countries</a:t>
            </a:r>
          </a:p>
          <a:p>
            <a:r>
              <a:rPr lang="en-US" sz="2400" noProof="0" dirty="0" smtClean="0"/>
              <a:t>Every </a:t>
            </a:r>
            <a:r>
              <a:rPr lang="en-US" sz="2400" noProof="0" dirty="0"/>
              <a:t>day 100,000 patient receive diagnosis, </a:t>
            </a:r>
            <a:br>
              <a:rPr lang="en-US" sz="2400" noProof="0" dirty="0"/>
            </a:br>
            <a:r>
              <a:rPr lang="en-US" sz="2400" noProof="0" dirty="0"/>
              <a:t>treatment or follow-up by an Elekta </a:t>
            </a:r>
            <a:r>
              <a:rPr lang="en-US" sz="2400" noProof="0" dirty="0" smtClean="0"/>
              <a:t>solution</a:t>
            </a:r>
            <a:endParaRPr lang="en-US" sz="2400" noProof="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53322" y="1484784"/>
            <a:ext cx="3859752" cy="3859752"/>
          </a:xfrm>
          <a:prstGeom prst="rect">
            <a:avLst/>
          </a:prstGeom>
          <a:effectLst>
            <a:reflection blurRad="6350" stA="52000" endA="300" endPos="20000" dir="5400000" sy="-100000" algn="bl" rotWithShape="0"/>
          </a:effectLst>
        </p:spPr>
      </p:pic>
      <p:sp>
        <p:nvSpPr>
          <p:cNvPr id="2" name="Platshållare för bildnummer 1"/>
          <p:cNvSpPr>
            <a:spLocks noGrp="1"/>
          </p:cNvSpPr>
          <p:nvPr>
            <p:ph type="sldNum" sz="quarter" idx="12"/>
          </p:nvPr>
        </p:nvSpPr>
        <p:spPr/>
        <p:txBody>
          <a:bodyPr/>
          <a:lstStyle/>
          <a:p>
            <a:fld id="{92E846A6-F7B6-4197-891C-D48D34F2C185}" type="slidenum">
              <a:rPr lang="en-US" noProof="0" smtClean="0"/>
              <a:pPr/>
              <a:t>2</a:t>
            </a:fld>
            <a:endParaRPr lang="en-US" noProof="0" dirty="0"/>
          </a:p>
        </p:txBody>
      </p:sp>
    </p:spTree>
    <p:extLst>
      <p:ext uri="{BB962C8B-B14F-4D97-AF65-F5344CB8AC3E}">
        <p14:creationId xmlns:p14="http://schemas.microsoft.com/office/powerpoint/2010/main" val="42114823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Program Level</a:t>
            </a:r>
            <a:endParaRPr lang="en-US" dirty="0"/>
          </a:p>
        </p:txBody>
      </p:sp>
      <p:sp>
        <p:nvSpPr>
          <p:cNvPr id="4" name="Platshållare för bildnummer 3"/>
          <p:cNvSpPr>
            <a:spLocks noGrp="1"/>
          </p:cNvSpPr>
          <p:nvPr>
            <p:ph type="sldNum" sz="quarter" idx="12"/>
          </p:nvPr>
        </p:nvSpPr>
        <p:spPr/>
        <p:txBody>
          <a:bodyPr/>
          <a:lstStyle/>
          <a:p>
            <a:fld id="{92E846A6-F7B6-4197-891C-D48D34F2C185}" type="slidenum">
              <a:rPr lang="en-US" noProof="0" smtClean="0"/>
              <a:pPr/>
              <a:t>20</a:t>
            </a:fld>
            <a:endParaRPr lang="en-US" noProof="0" dirty="0"/>
          </a:p>
        </p:txBody>
      </p:sp>
    </p:spTree>
    <p:extLst>
      <p:ext uri="{BB962C8B-B14F-4D97-AF65-F5344CB8AC3E}">
        <p14:creationId xmlns:p14="http://schemas.microsoft.com/office/powerpoint/2010/main" val="279543966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Program </a:t>
            </a:r>
            <a:r>
              <a:rPr lang="sv-SE" dirty="0" err="1" smtClean="0"/>
              <a:t>level</a:t>
            </a:r>
            <a:r>
              <a:rPr lang="sv-SE" dirty="0" smtClean="0"/>
              <a:t> @Elekta</a:t>
            </a:r>
            <a:endParaRPr lang="sv-SE" dirty="0"/>
          </a:p>
        </p:txBody>
      </p:sp>
      <p:sp>
        <p:nvSpPr>
          <p:cNvPr id="4" name="Slide Number Placeholder 3"/>
          <p:cNvSpPr>
            <a:spLocks noGrp="1"/>
          </p:cNvSpPr>
          <p:nvPr>
            <p:ph type="sldNum" sz="quarter" idx="12"/>
          </p:nvPr>
        </p:nvSpPr>
        <p:spPr/>
        <p:txBody>
          <a:bodyPr/>
          <a:lstStyle/>
          <a:p>
            <a:fld id="{92E846A6-F7B6-4197-891C-D48D34F2C185}" type="slidenum">
              <a:rPr lang="sv-SE" smtClean="0"/>
              <a:pPr/>
              <a:t>21</a:t>
            </a:fld>
            <a:endParaRPr lang="sv-SE"/>
          </a:p>
        </p:txBody>
      </p:sp>
      <p:grpSp>
        <p:nvGrpSpPr>
          <p:cNvPr id="25" name="Group 24"/>
          <p:cNvGrpSpPr/>
          <p:nvPr/>
        </p:nvGrpSpPr>
        <p:grpSpPr>
          <a:xfrm>
            <a:off x="5334000" y="2997347"/>
            <a:ext cx="1885793" cy="1228571"/>
            <a:chOff x="5334000" y="2819400"/>
            <a:chExt cx="1885793" cy="1228571"/>
          </a:xfrm>
        </p:grpSpPr>
        <p:pic>
          <p:nvPicPr>
            <p:cNvPr id="5" name="Picture 4"/>
            <p:cNvPicPr>
              <a:picLocks noChangeAspect="1"/>
            </p:cNvPicPr>
            <p:nvPr/>
          </p:nvPicPr>
          <p:blipFill>
            <a:blip r:embed="rId3"/>
            <a:stretch>
              <a:fillRect/>
            </a:stretch>
          </p:blipFill>
          <p:spPr>
            <a:xfrm>
              <a:off x="5334000" y="2819400"/>
              <a:ext cx="1247619" cy="1228571"/>
            </a:xfrm>
            <a:prstGeom prst="rect">
              <a:avLst/>
            </a:prstGeom>
          </p:spPr>
        </p:pic>
        <p:pic>
          <p:nvPicPr>
            <p:cNvPr id="6" name="Picture 2" descr="http://cdn.mysitemyway.com/etc-mysitemyway/icons/legacy-previews/icons/green-jelly-icons-symbols-shapes/019224-green-jelly-icon-symbols-shapes-check-in-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37168" y="3139670"/>
              <a:ext cx="682625" cy="682625"/>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5"/>
          <a:stretch>
            <a:fillRect/>
          </a:stretch>
        </p:blipFill>
        <p:spPr>
          <a:xfrm>
            <a:off x="1110183" y="1739740"/>
            <a:ext cx="2409524" cy="761905"/>
          </a:xfrm>
          <a:prstGeom prst="rect">
            <a:avLst/>
          </a:prstGeom>
        </p:spPr>
      </p:pic>
      <p:pic>
        <p:nvPicPr>
          <p:cNvPr id="8" name="Picture 2" descr="http://cdn.mysitemyway.com/etc-mysitemyway/icons/legacy-previews/icons/green-jelly-icons-symbols-shapes/019224-green-jelly-icon-symbols-shapes-check-in-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28931" y="1680862"/>
            <a:ext cx="682625" cy="68262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7606404" y="1573652"/>
            <a:ext cx="3143942" cy="1178740"/>
            <a:chOff x="7715922" y="1586144"/>
            <a:chExt cx="3143942" cy="1178740"/>
          </a:xfrm>
        </p:grpSpPr>
        <p:pic>
          <p:nvPicPr>
            <p:cNvPr id="9" name="Picture 8"/>
            <p:cNvPicPr>
              <a:picLocks noChangeAspect="1"/>
            </p:cNvPicPr>
            <p:nvPr/>
          </p:nvPicPr>
          <p:blipFill>
            <a:blip r:embed="rId6"/>
            <a:stretch>
              <a:fillRect/>
            </a:stretch>
          </p:blipFill>
          <p:spPr>
            <a:xfrm>
              <a:off x="7715922" y="1586144"/>
              <a:ext cx="2476190" cy="533333"/>
            </a:xfrm>
            <a:prstGeom prst="rect">
              <a:avLst/>
            </a:prstGeom>
          </p:spPr>
        </p:pic>
        <p:pic>
          <p:nvPicPr>
            <p:cNvPr id="10" name="Picture 6" descr="http://dnomdchrmrjej.cloudfront.net/_img/5160b9b0-2389-b27c-1baa-53df0de472b8_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54634" y="1759654"/>
              <a:ext cx="1005230" cy="1005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959154" y="3362147"/>
            <a:ext cx="1606665" cy="1276190"/>
            <a:chOff x="1707973" y="4633771"/>
            <a:chExt cx="1606665" cy="1276190"/>
          </a:xfrm>
        </p:grpSpPr>
        <p:pic>
          <p:nvPicPr>
            <p:cNvPr id="19" name="Picture 18"/>
            <p:cNvPicPr>
              <a:picLocks noChangeAspect="1"/>
            </p:cNvPicPr>
            <p:nvPr/>
          </p:nvPicPr>
          <p:blipFill>
            <a:blip r:embed="rId8"/>
            <a:stretch>
              <a:fillRect/>
            </a:stretch>
          </p:blipFill>
          <p:spPr>
            <a:xfrm>
              <a:off x="2324162" y="4633771"/>
              <a:ext cx="990476" cy="1276190"/>
            </a:xfrm>
            <a:prstGeom prst="rect">
              <a:avLst/>
            </a:prstGeom>
          </p:spPr>
        </p:pic>
        <p:pic>
          <p:nvPicPr>
            <p:cNvPr id="20" name="Picture 2" descr="http://cdn.mysitemyway.com/etc-mysitemyway/icons/legacy-previews/icons/green-jelly-icons-symbols-shapes/019224-green-jelly-icon-symbols-shapes-check-in-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07973" y="5156229"/>
              <a:ext cx="682625" cy="682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8605787" y="4523857"/>
            <a:ext cx="1772043" cy="1469977"/>
            <a:chOff x="10192112" y="4481036"/>
            <a:chExt cx="1772043" cy="1469977"/>
          </a:xfrm>
        </p:grpSpPr>
        <p:pic>
          <p:nvPicPr>
            <p:cNvPr id="13" name="Picture 12"/>
            <p:cNvPicPr>
              <a:picLocks noChangeAspect="1"/>
            </p:cNvPicPr>
            <p:nvPr/>
          </p:nvPicPr>
          <p:blipFill>
            <a:blip r:embed="rId9"/>
            <a:stretch>
              <a:fillRect/>
            </a:stretch>
          </p:blipFill>
          <p:spPr>
            <a:xfrm>
              <a:off x="10192112" y="4481036"/>
              <a:ext cx="1076190" cy="1276190"/>
            </a:xfrm>
            <a:prstGeom prst="rect">
              <a:avLst/>
            </a:prstGeom>
          </p:spPr>
        </p:pic>
        <p:pic>
          <p:nvPicPr>
            <p:cNvPr id="21" name="Picture 6" descr="http://dnomdchrmrjej.cloudfront.net/_img/5160b9b0-2389-b27c-1baa-53df0de472b8_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958925" y="4945783"/>
              <a:ext cx="1005230" cy="1005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947526" y="4060288"/>
            <a:ext cx="3557138" cy="2443781"/>
            <a:chOff x="6742811" y="3871569"/>
            <a:chExt cx="3557138" cy="2443781"/>
          </a:xfrm>
        </p:grpSpPr>
        <p:pic>
          <p:nvPicPr>
            <p:cNvPr id="11" name="Picture 10"/>
            <p:cNvPicPr>
              <a:picLocks noChangeAspect="1"/>
            </p:cNvPicPr>
            <p:nvPr/>
          </p:nvPicPr>
          <p:blipFill>
            <a:blip r:embed="rId10"/>
            <a:stretch>
              <a:fillRect/>
            </a:stretch>
          </p:blipFill>
          <p:spPr>
            <a:xfrm>
              <a:off x="8874467" y="4604941"/>
              <a:ext cx="742857" cy="1380952"/>
            </a:xfrm>
            <a:prstGeom prst="rect">
              <a:avLst/>
            </a:prstGeom>
          </p:spPr>
        </p:pic>
        <p:pic>
          <p:nvPicPr>
            <p:cNvPr id="12" name="Picture 2" descr="http://cdn.mysitemyway.com/etc-mysitemyway/icons/legacy-previews/icons/green-jelly-icons-symbols-shapes/019224-green-jelly-icon-symbols-shapes-check-in-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17324" y="5354015"/>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1"/>
            <a:stretch>
              <a:fillRect/>
            </a:stretch>
          </p:blipFill>
          <p:spPr>
            <a:xfrm>
              <a:off x="7712224" y="4201982"/>
              <a:ext cx="1057143" cy="847619"/>
            </a:xfrm>
            <a:prstGeom prst="rect">
              <a:avLst/>
            </a:prstGeom>
          </p:spPr>
        </p:pic>
        <p:pic>
          <p:nvPicPr>
            <p:cNvPr id="16" name="Picture 15"/>
            <p:cNvPicPr>
              <a:picLocks noChangeAspect="1"/>
            </p:cNvPicPr>
            <p:nvPr/>
          </p:nvPicPr>
          <p:blipFill>
            <a:blip r:embed="rId12"/>
            <a:stretch>
              <a:fillRect/>
            </a:stretch>
          </p:blipFill>
          <p:spPr>
            <a:xfrm>
              <a:off x="7712224" y="5225273"/>
              <a:ext cx="1057143" cy="895238"/>
            </a:xfrm>
            <a:prstGeom prst="rect">
              <a:avLst/>
            </a:prstGeom>
          </p:spPr>
        </p:pic>
        <p:pic>
          <p:nvPicPr>
            <p:cNvPr id="17" name="Picture 2" descr="http://cdn.mysitemyway.com/etc-mysitemyway/icons/legacy-previews/icons/green-jelly-icons-symbols-shapes/019224-green-jelly-icon-symbols-shapes-check-in-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84860" y="3871569"/>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dnomdchrmrjej.cloudfront.net/_img/5160b9b0-2389-b27c-1baa-53df0de472b8_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42811" y="5310120"/>
              <a:ext cx="1005230" cy="10052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189087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2000" tmFilter="0, 0; .2, .5; .8, .5; 1, 0"/>
                                        <p:tgtEl>
                                          <p:spTgt spid="25"/>
                                        </p:tgtEl>
                                      </p:cBhvr>
                                    </p:animEffect>
                                    <p:animScale>
                                      <p:cBhvr>
                                        <p:cTn id="7" dur="100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Program </a:t>
            </a:r>
            <a:r>
              <a:rPr lang="sv-SE" dirty="0" err="1" smtClean="0"/>
              <a:t>level</a:t>
            </a:r>
            <a:r>
              <a:rPr lang="sv-SE" dirty="0" smtClean="0"/>
              <a:t> @Elekta</a:t>
            </a:r>
            <a:endParaRPr lang="sv-SE" dirty="0"/>
          </a:p>
        </p:txBody>
      </p:sp>
      <p:sp>
        <p:nvSpPr>
          <p:cNvPr id="4" name="Slide Number Placeholder 3"/>
          <p:cNvSpPr>
            <a:spLocks noGrp="1"/>
          </p:cNvSpPr>
          <p:nvPr>
            <p:ph type="sldNum" sz="quarter" idx="12"/>
          </p:nvPr>
        </p:nvSpPr>
        <p:spPr/>
        <p:txBody>
          <a:bodyPr/>
          <a:lstStyle/>
          <a:p>
            <a:fld id="{92E846A6-F7B6-4197-891C-D48D34F2C185}" type="slidenum">
              <a:rPr lang="sv-SE" smtClean="0"/>
              <a:pPr/>
              <a:t>22</a:t>
            </a:fld>
            <a:endParaRPr lang="sv-SE"/>
          </a:p>
        </p:txBody>
      </p:sp>
      <p:grpSp>
        <p:nvGrpSpPr>
          <p:cNvPr id="24" name="Group 23"/>
          <p:cNvGrpSpPr/>
          <p:nvPr/>
        </p:nvGrpSpPr>
        <p:grpSpPr>
          <a:xfrm>
            <a:off x="4267200" y="3996198"/>
            <a:ext cx="4195991" cy="2563218"/>
            <a:chOff x="4267200" y="3996198"/>
            <a:chExt cx="4195991" cy="2563218"/>
          </a:xfrm>
        </p:grpSpPr>
        <p:grpSp>
          <p:nvGrpSpPr>
            <p:cNvPr id="12" name="Group 11"/>
            <p:cNvGrpSpPr/>
            <p:nvPr/>
          </p:nvGrpSpPr>
          <p:grpSpPr>
            <a:xfrm>
              <a:off x="4817447" y="5159416"/>
              <a:ext cx="1656733" cy="1400000"/>
              <a:chOff x="340634" y="1514491"/>
              <a:chExt cx="1656733" cy="1400000"/>
            </a:xfrm>
          </p:grpSpPr>
          <p:pic>
            <p:nvPicPr>
              <p:cNvPr id="5" name="Picture 4"/>
              <p:cNvPicPr>
                <a:picLocks noChangeAspect="1"/>
              </p:cNvPicPr>
              <p:nvPr/>
            </p:nvPicPr>
            <p:blipFill>
              <a:blip r:embed="rId3"/>
              <a:stretch>
                <a:fillRect/>
              </a:stretch>
            </p:blipFill>
            <p:spPr>
              <a:xfrm>
                <a:off x="930700" y="1514491"/>
                <a:ext cx="1066667" cy="1400000"/>
              </a:xfrm>
              <a:prstGeom prst="rect">
                <a:avLst/>
              </a:prstGeom>
            </p:spPr>
          </p:pic>
          <p:pic>
            <p:nvPicPr>
              <p:cNvPr id="1026" name="Picture 2" descr="http://cdn.mysitemyway.com/etc-mysitemyway/icons/legacy-previews/icons/green-jelly-icons-symbols-shapes/019224-green-jelly-icon-symbols-shapes-check-in-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0634" y="1972594"/>
                <a:ext cx="682625" cy="682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6581695" y="4721990"/>
              <a:ext cx="1881496" cy="914286"/>
              <a:chOff x="2720661" y="1676400"/>
              <a:chExt cx="1881496" cy="914286"/>
            </a:xfrm>
          </p:grpSpPr>
          <p:pic>
            <p:nvPicPr>
              <p:cNvPr id="3" name="Picture 2"/>
              <p:cNvPicPr>
                <a:picLocks noChangeAspect="1"/>
              </p:cNvPicPr>
              <p:nvPr/>
            </p:nvPicPr>
            <p:blipFill>
              <a:blip r:embed="rId5"/>
              <a:stretch>
                <a:fillRect/>
              </a:stretch>
            </p:blipFill>
            <p:spPr>
              <a:xfrm>
                <a:off x="2720661" y="1676400"/>
                <a:ext cx="1276190" cy="914286"/>
              </a:xfrm>
              <a:prstGeom prst="rect">
                <a:avLst/>
              </a:prstGeom>
            </p:spPr>
          </p:pic>
          <p:pic>
            <p:nvPicPr>
              <p:cNvPr id="7" name="Picture 2" descr="http://cdn.mysitemyway.com/etc-mysitemyway/icons/legacy-previews/icons/green-jelly-icons-symbols-shapes/019224-green-jelly-icon-symbols-shapes-check-in-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9532" y="1908060"/>
                <a:ext cx="682625" cy="682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267200" y="3996198"/>
              <a:ext cx="2210655" cy="778547"/>
              <a:chOff x="4495800" y="2590685"/>
              <a:chExt cx="2210655" cy="778547"/>
            </a:xfrm>
          </p:grpSpPr>
          <p:pic>
            <p:nvPicPr>
              <p:cNvPr id="6" name="Picture 5"/>
              <p:cNvPicPr>
                <a:picLocks noChangeAspect="1"/>
              </p:cNvPicPr>
              <p:nvPr/>
            </p:nvPicPr>
            <p:blipFill>
              <a:blip r:embed="rId6"/>
              <a:stretch>
                <a:fillRect/>
              </a:stretch>
            </p:blipFill>
            <p:spPr>
              <a:xfrm>
                <a:off x="4495800" y="2590685"/>
                <a:ext cx="1542857" cy="742857"/>
              </a:xfrm>
              <a:prstGeom prst="rect">
                <a:avLst/>
              </a:prstGeom>
            </p:spPr>
          </p:pic>
          <p:pic>
            <p:nvPicPr>
              <p:cNvPr id="9" name="Picture 2" descr="http://cdn.mysitemyway.com/etc-mysitemyway/icons/legacy-previews/icons/green-jelly-icons-symbols-shapes/019224-green-jelly-icon-symbols-shapes-check-in-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23830" y="2686607"/>
                <a:ext cx="682625" cy="6826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0" name="Group 19"/>
          <p:cNvGrpSpPr/>
          <p:nvPr/>
        </p:nvGrpSpPr>
        <p:grpSpPr>
          <a:xfrm>
            <a:off x="9448800" y="3419643"/>
            <a:ext cx="2166435" cy="823301"/>
            <a:chOff x="7467600" y="4495800"/>
            <a:chExt cx="2166435" cy="823301"/>
          </a:xfrm>
        </p:grpSpPr>
        <p:pic>
          <p:nvPicPr>
            <p:cNvPr id="8" name="Picture 7"/>
            <p:cNvPicPr>
              <a:picLocks noChangeAspect="1"/>
            </p:cNvPicPr>
            <p:nvPr/>
          </p:nvPicPr>
          <p:blipFill>
            <a:blip r:embed="rId7"/>
            <a:stretch>
              <a:fillRect/>
            </a:stretch>
          </p:blipFill>
          <p:spPr>
            <a:xfrm>
              <a:off x="7467600" y="4495800"/>
              <a:ext cx="1476190" cy="733333"/>
            </a:xfrm>
            <a:prstGeom prst="rect">
              <a:avLst/>
            </a:prstGeom>
          </p:spPr>
        </p:pic>
        <p:pic>
          <p:nvPicPr>
            <p:cNvPr id="11" name="Picture 2" descr="http://cdn.mysitemyway.com/etc-mysitemyway/icons/legacy-previews/icons/green-jelly-icons-symbols-shapes/019224-green-jelly-icon-symbols-shapes-check-in-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51410" y="4636476"/>
              <a:ext cx="682625" cy="682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664679" y="1569360"/>
            <a:ext cx="2052381" cy="800000"/>
            <a:chOff x="868796" y="3855607"/>
            <a:chExt cx="2052381" cy="800000"/>
          </a:xfrm>
        </p:grpSpPr>
        <p:pic>
          <p:nvPicPr>
            <p:cNvPr id="10" name="Picture 9"/>
            <p:cNvPicPr>
              <a:picLocks noChangeAspect="1"/>
            </p:cNvPicPr>
            <p:nvPr/>
          </p:nvPicPr>
          <p:blipFill>
            <a:blip r:embed="rId8"/>
            <a:stretch>
              <a:fillRect/>
            </a:stretch>
          </p:blipFill>
          <p:spPr>
            <a:xfrm>
              <a:off x="1464034" y="3855607"/>
              <a:ext cx="1457143" cy="800000"/>
            </a:xfrm>
            <a:prstGeom prst="rect">
              <a:avLst/>
            </a:prstGeom>
          </p:spPr>
        </p:pic>
        <p:pic>
          <p:nvPicPr>
            <p:cNvPr id="13" name="Picture 2" descr="http://cdn.mysitemyway.com/etc-mysitemyway/icons/legacy-previews/icons/green-jelly-icons-symbols-shapes/019224-green-jelly-icon-symbols-shapes-check-in-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8796" y="3911591"/>
              <a:ext cx="682625" cy="682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259917" y="3811385"/>
            <a:ext cx="1713165" cy="1038095"/>
            <a:chOff x="664679" y="5118522"/>
            <a:chExt cx="1713165" cy="1038095"/>
          </a:xfrm>
        </p:grpSpPr>
        <p:pic>
          <p:nvPicPr>
            <p:cNvPr id="18" name="Picture 17"/>
            <p:cNvPicPr>
              <a:picLocks noChangeAspect="1"/>
            </p:cNvPicPr>
            <p:nvPr/>
          </p:nvPicPr>
          <p:blipFill>
            <a:blip r:embed="rId9"/>
            <a:stretch>
              <a:fillRect/>
            </a:stretch>
          </p:blipFill>
          <p:spPr>
            <a:xfrm>
              <a:off x="664679" y="5118522"/>
              <a:ext cx="1190476" cy="1038095"/>
            </a:xfrm>
            <a:prstGeom prst="rect">
              <a:avLst/>
            </a:prstGeom>
          </p:spPr>
        </p:pic>
        <p:pic>
          <p:nvPicPr>
            <p:cNvPr id="23" name="Picture 2" descr="http://cdn.mysitemyway.com/etc-mysitemyway/icons/legacy-previews/icons/green-jelly-icons-symbols-shapes/019224-green-jelly-icon-symbols-shapes-check-in-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95219" y="5132679"/>
              <a:ext cx="682625" cy="682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3339225" y="1241489"/>
            <a:ext cx="5123966" cy="2318830"/>
            <a:chOff x="3339225" y="1241489"/>
            <a:chExt cx="5123966" cy="2318830"/>
          </a:xfrm>
        </p:grpSpPr>
        <p:grpSp>
          <p:nvGrpSpPr>
            <p:cNvPr id="22" name="Group 21"/>
            <p:cNvGrpSpPr/>
            <p:nvPr/>
          </p:nvGrpSpPr>
          <p:grpSpPr>
            <a:xfrm>
              <a:off x="3339225" y="1241489"/>
              <a:ext cx="5123966" cy="2318830"/>
              <a:chOff x="3339225" y="1241489"/>
              <a:chExt cx="5123966" cy="2318830"/>
            </a:xfrm>
          </p:grpSpPr>
          <p:grpSp>
            <p:nvGrpSpPr>
              <p:cNvPr id="15" name="Group 14"/>
              <p:cNvGrpSpPr/>
              <p:nvPr/>
            </p:nvGrpSpPr>
            <p:grpSpPr>
              <a:xfrm>
                <a:off x="3339225" y="1241489"/>
                <a:ext cx="2388438" cy="1453969"/>
                <a:chOff x="3726238" y="1176854"/>
                <a:chExt cx="2388438" cy="1453969"/>
              </a:xfrm>
            </p:grpSpPr>
            <p:pic>
              <p:nvPicPr>
                <p:cNvPr id="27" name="Picture 26"/>
                <p:cNvPicPr>
                  <a:picLocks noChangeAspect="1"/>
                </p:cNvPicPr>
                <p:nvPr/>
              </p:nvPicPr>
              <p:blipFill>
                <a:blip r:embed="rId10"/>
                <a:stretch>
                  <a:fillRect/>
                </a:stretch>
              </p:blipFill>
              <p:spPr>
                <a:xfrm>
                  <a:off x="4600390" y="1176854"/>
                  <a:ext cx="1514286" cy="1038095"/>
                </a:xfrm>
                <a:prstGeom prst="rect">
                  <a:avLst/>
                </a:prstGeom>
              </p:spPr>
            </p:pic>
            <p:pic>
              <p:nvPicPr>
                <p:cNvPr id="1030" name="Picture 6" descr="http://dnomdchrmrjej.cloudfront.net/_img/5160b9b0-2389-b27c-1baa-53df0de472b8_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726238" y="1625593"/>
                  <a:ext cx="1005230" cy="1005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940846" y="2423595"/>
                <a:ext cx="2522345" cy="1136724"/>
                <a:chOff x="6539974" y="1416030"/>
                <a:chExt cx="2522345" cy="1136724"/>
              </a:xfrm>
            </p:grpSpPr>
            <p:pic>
              <p:nvPicPr>
                <p:cNvPr id="29" name="Picture 28"/>
                <p:cNvPicPr>
                  <a:picLocks noChangeAspect="1"/>
                </p:cNvPicPr>
                <p:nvPr/>
              </p:nvPicPr>
              <p:blipFill>
                <a:blip r:embed="rId12"/>
                <a:stretch>
                  <a:fillRect/>
                </a:stretch>
              </p:blipFill>
              <p:spPr>
                <a:xfrm>
                  <a:off x="6539974" y="1416030"/>
                  <a:ext cx="2047619" cy="542857"/>
                </a:xfrm>
                <a:prstGeom prst="rect">
                  <a:avLst/>
                </a:prstGeom>
              </p:spPr>
            </p:pic>
            <p:pic>
              <p:nvPicPr>
                <p:cNvPr id="36" name="Picture 6" descr="http://dnomdchrmrjej.cloudfront.net/_img/5160b9b0-2389-b27c-1baa-53df0de472b8_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57089" y="1547524"/>
                  <a:ext cx="1005230" cy="1005230"/>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30" name="Straight Arrow Connector 29"/>
            <p:cNvCxnSpPr>
              <a:stCxn id="27" idx="3"/>
            </p:cNvCxnSpPr>
            <p:nvPr/>
          </p:nvCxnSpPr>
          <p:spPr>
            <a:xfrm>
              <a:off x="5727663" y="1760537"/>
              <a:ext cx="1236992" cy="519047"/>
            </a:xfrm>
            <a:prstGeom prst="straightConnector1">
              <a:avLst/>
            </a:prstGeom>
            <a:ln w="28575">
              <a:solidFill>
                <a:srgbClr val="E06214"/>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634362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6000"/>
                            </p:stCondLst>
                            <p:childTnLst>
                              <p:par>
                                <p:cTn id="13" presetID="10" presetClass="entr" presetSubtype="0" fill="hold" nodeType="afterEffect">
                                  <p:stCondLst>
                                    <p:cond delay="50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1500"/>
                            </p:stCondLst>
                            <p:childTnLst>
                              <p:par>
                                <p:cTn id="17" presetID="10" presetClass="entr" presetSubtype="0" fill="hold" nodeType="afterEffect">
                                  <p:stCondLst>
                                    <p:cond delay="5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Program </a:t>
            </a:r>
            <a:r>
              <a:rPr lang="sv-SE" dirty="0" err="1"/>
              <a:t>level</a:t>
            </a:r>
            <a:r>
              <a:rPr lang="sv-SE" dirty="0"/>
              <a:t> @Elekta</a:t>
            </a:r>
          </a:p>
        </p:txBody>
      </p:sp>
      <p:sp>
        <p:nvSpPr>
          <p:cNvPr id="4" name="Slide Number Placeholder 3"/>
          <p:cNvSpPr>
            <a:spLocks noGrp="1"/>
          </p:cNvSpPr>
          <p:nvPr>
            <p:ph type="sldNum" sz="quarter" idx="12"/>
          </p:nvPr>
        </p:nvSpPr>
        <p:spPr/>
        <p:txBody>
          <a:bodyPr/>
          <a:lstStyle/>
          <a:p>
            <a:fld id="{92E846A6-F7B6-4197-891C-D48D34F2C185}" type="slidenum">
              <a:rPr lang="sv-SE" smtClean="0"/>
              <a:pPr/>
              <a:t>23</a:t>
            </a:fld>
            <a:endParaRPr lang="sv-SE"/>
          </a:p>
        </p:txBody>
      </p:sp>
      <p:pic>
        <p:nvPicPr>
          <p:cNvPr id="3" name="Picture 2"/>
          <p:cNvPicPr>
            <a:picLocks noChangeAspect="1"/>
          </p:cNvPicPr>
          <p:nvPr/>
        </p:nvPicPr>
        <p:blipFill>
          <a:blip r:embed="rId3"/>
          <a:stretch>
            <a:fillRect/>
          </a:stretch>
        </p:blipFill>
        <p:spPr>
          <a:xfrm>
            <a:off x="914400" y="1219199"/>
            <a:ext cx="3581400" cy="2743201"/>
          </a:xfrm>
          <a:prstGeom prst="rect">
            <a:avLst/>
          </a:prstGeom>
        </p:spPr>
      </p:pic>
      <p:sp>
        <p:nvSpPr>
          <p:cNvPr id="6" name="Rectangle 5"/>
          <p:cNvSpPr/>
          <p:nvPr/>
        </p:nvSpPr>
        <p:spPr>
          <a:xfrm>
            <a:off x="4876800" y="1325817"/>
            <a:ext cx="6096000" cy="2308324"/>
          </a:xfrm>
          <a:prstGeom prst="rect">
            <a:avLst/>
          </a:prstGeom>
        </p:spPr>
        <p:txBody>
          <a:bodyPr>
            <a:spAutoFit/>
          </a:bodyPr>
          <a:lstStyle/>
          <a:p>
            <a:r>
              <a:rPr lang="en-US" dirty="0" smtClean="0"/>
              <a:t>Challenges:</a:t>
            </a:r>
          </a:p>
          <a:p>
            <a:r>
              <a:rPr lang="en-US" dirty="0" smtClean="0"/>
              <a:t>Prioritized backlog, time zones, travel, language, communication</a:t>
            </a:r>
          </a:p>
          <a:p>
            <a:endParaRPr lang="en-US" dirty="0" smtClean="0"/>
          </a:p>
          <a:p>
            <a:r>
              <a:rPr lang="en-US" dirty="0" smtClean="0"/>
              <a:t>Preferred solution: </a:t>
            </a:r>
          </a:p>
          <a:p>
            <a:r>
              <a:rPr lang="en-US" dirty="0" smtClean="0"/>
              <a:t>Gather everybody involved in the agile release train for a joint PI planning meeting in one location.</a:t>
            </a:r>
          </a:p>
          <a:p>
            <a:endParaRPr lang="en-US" dirty="0"/>
          </a:p>
        </p:txBody>
      </p:sp>
    </p:spTree>
    <p:extLst>
      <p:ext uri="{BB962C8B-B14F-4D97-AF65-F5344CB8AC3E}">
        <p14:creationId xmlns:p14="http://schemas.microsoft.com/office/powerpoint/2010/main" val="395870108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Program </a:t>
            </a:r>
            <a:r>
              <a:rPr lang="sv-SE" dirty="0" err="1"/>
              <a:t>level</a:t>
            </a:r>
            <a:r>
              <a:rPr lang="sv-SE" dirty="0"/>
              <a:t> @Elekta</a:t>
            </a:r>
          </a:p>
        </p:txBody>
      </p:sp>
      <p:sp>
        <p:nvSpPr>
          <p:cNvPr id="4" name="Slide Number Placeholder 3"/>
          <p:cNvSpPr>
            <a:spLocks noGrp="1"/>
          </p:cNvSpPr>
          <p:nvPr>
            <p:ph type="sldNum" sz="quarter" idx="12"/>
          </p:nvPr>
        </p:nvSpPr>
        <p:spPr/>
        <p:txBody>
          <a:bodyPr/>
          <a:lstStyle/>
          <a:p>
            <a:fld id="{92E846A6-F7B6-4197-891C-D48D34F2C185}" type="slidenum">
              <a:rPr lang="sv-SE" smtClean="0"/>
              <a:pPr/>
              <a:t>24</a:t>
            </a:fld>
            <a:endParaRPr lang="sv-SE"/>
          </a:p>
        </p:txBody>
      </p:sp>
      <p:grpSp>
        <p:nvGrpSpPr>
          <p:cNvPr id="8" name="Group 7"/>
          <p:cNvGrpSpPr/>
          <p:nvPr/>
        </p:nvGrpSpPr>
        <p:grpSpPr>
          <a:xfrm>
            <a:off x="990600" y="1080000"/>
            <a:ext cx="6858000" cy="5040000"/>
            <a:chOff x="990600" y="1080000"/>
            <a:chExt cx="6858000" cy="504000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 y="1080000"/>
              <a:ext cx="6720000" cy="504000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r="-4194"/>
            <a:stretch/>
          </p:blipFill>
          <p:spPr>
            <a:xfrm>
              <a:off x="4419600" y="2819401"/>
              <a:ext cx="3429000" cy="2209799"/>
            </a:xfrm>
            <a:prstGeom prst="ellipse">
              <a:avLst/>
            </a:prstGeom>
          </p:spPr>
        </p:pic>
      </p:grpSp>
      <p:sp>
        <p:nvSpPr>
          <p:cNvPr id="5" name="TextBox 4"/>
          <p:cNvSpPr txBox="1"/>
          <p:nvPr/>
        </p:nvSpPr>
        <p:spPr>
          <a:xfrm>
            <a:off x="9000000" y="1260000"/>
            <a:ext cx="2667000" cy="369332"/>
          </a:xfrm>
          <a:prstGeom prst="rect">
            <a:avLst/>
          </a:prstGeom>
          <a:noFill/>
        </p:spPr>
        <p:txBody>
          <a:bodyPr wrap="square" rtlCol="0">
            <a:spAutoFit/>
          </a:bodyPr>
          <a:lstStyle/>
          <a:p>
            <a:r>
              <a:rPr lang="sv-SE" dirty="0" err="1" smtClean="0"/>
              <a:t>Architecture</a:t>
            </a:r>
            <a:r>
              <a:rPr lang="sv-SE" dirty="0" smtClean="0"/>
              <a:t> pre- planning</a:t>
            </a:r>
          </a:p>
        </p:txBody>
      </p:sp>
      <p:pic>
        <p:nvPicPr>
          <p:cNvPr id="6" name="Picture 5"/>
          <p:cNvPicPr>
            <a:picLocks noChangeAspect="1"/>
          </p:cNvPicPr>
          <p:nvPr/>
        </p:nvPicPr>
        <p:blipFill>
          <a:blip r:embed="rId5"/>
          <a:stretch>
            <a:fillRect/>
          </a:stretch>
        </p:blipFill>
        <p:spPr>
          <a:xfrm>
            <a:off x="9000000" y="1981200"/>
            <a:ext cx="1447800" cy="2809592"/>
          </a:xfrm>
          <a:prstGeom prst="rect">
            <a:avLst/>
          </a:prstGeom>
        </p:spPr>
      </p:pic>
    </p:spTree>
    <p:extLst>
      <p:ext uri="{BB962C8B-B14F-4D97-AF65-F5344CB8AC3E}">
        <p14:creationId xmlns:p14="http://schemas.microsoft.com/office/powerpoint/2010/main" val="306349159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Program </a:t>
            </a:r>
            <a:r>
              <a:rPr lang="sv-SE" dirty="0" err="1"/>
              <a:t>level</a:t>
            </a:r>
            <a:r>
              <a:rPr lang="sv-SE" dirty="0"/>
              <a:t> @Elekta</a:t>
            </a:r>
          </a:p>
        </p:txBody>
      </p:sp>
      <p:sp>
        <p:nvSpPr>
          <p:cNvPr id="4" name="Slide Number Placeholder 3"/>
          <p:cNvSpPr>
            <a:spLocks noGrp="1"/>
          </p:cNvSpPr>
          <p:nvPr>
            <p:ph type="sldNum" sz="quarter" idx="12"/>
          </p:nvPr>
        </p:nvSpPr>
        <p:spPr/>
        <p:txBody>
          <a:bodyPr/>
          <a:lstStyle/>
          <a:p>
            <a:fld id="{92E846A6-F7B6-4197-891C-D48D34F2C185}" type="slidenum">
              <a:rPr lang="sv-SE" smtClean="0"/>
              <a:pPr/>
              <a:t>25</a:t>
            </a:fld>
            <a:endParaRPr lang="sv-SE"/>
          </a:p>
        </p:txBody>
      </p:sp>
      <p:sp>
        <p:nvSpPr>
          <p:cNvPr id="8" name="TextBox 7"/>
          <p:cNvSpPr txBox="1"/>
          <p:nvPr/>
        </p:nvSpPr>
        <p:spPr>
          <a:xfrm>
            <a:off x="9000000" y="1260000"/>
            <a:ext cx="2667000" cy="369332"/>
          </a:xfrm>
          <a:prstGeom prst="rect">
            <a:avLst/>
          </a:prstGeom>
          <a:noFill/>
        </p:spPr>
        <p:txBody>
          <a:bodyPr wrap="square" rtlCol="0">
            <a:spAutoFit/>
          </a:bodyPr>
          <a:lstStyle/>
          <a:p>
            <a:r>
              <a:rPr lang="sv-SE" dirty="0" smtClean="0"/>
              <a:t>I&amp;A Brainstorming</a:t>
            </a:r>
          </a:p>
        </p:txBody>
      </p:sp>
      <p:pic>
        <p:nvPicPr>
          <p:cNvPr id="3" name="Picture 2"/>
          <p:cNvPicPr>
            <a:picLocks noChangeAspect="1"/>
          </p:cNvPicPr>
          <p:nvPr/>
        </p:nvPicPr>
        <p:blipFill>
          <a:blip r:embed="rId3"/>
          <a:stretch>
            <a:fillRect/>
          </a:stretch>
        </p:blipFill>
        <p:spPr>
          <a:xfrm>
            <a:off x="9000000" y="2103945"/>
            <a:ext cx="886523" cy="685800"/>
          </a:xfrm>
          <a:prstGeom prst="rect">
            <a:avLst/>
          </a:prstGeom>
        </p:spPr>
      </p:pic>
      <p:grpSp>
        <p:nvGrpSpPr>
          <p:cNvPr id="5" name="Group 4"/>
          <p:cNvGrpSpPr/>
          <p:nvPr/>
        </p:nvGrpSpPr>
        <p:grpSpPr>
          <a:xfrm>
            <a:off x="990000" y="1080000"/>
            <a:ext cx="7567620" cy="5040000"/>
            <a:chOff x="990000" y="1080000"/>
            <a:chExt cx="7567620" cy="5040000"/>
          </a:xfrm>
        </p:grpSpPr>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000" y="1080000"/>
              <a:ext cx="7560000" cy="5040000"/>
            </a:xfrm>
            <a:prstGeom prst="rect">
              <a:avLst/>
            </a:prstGeom>
          </p:spPr>
        </p:pic>
        <p:pic>
          <p:nvPicPr>
            <p:cNvPr id="9" name="Picture 8"/>
            <p:cNvPicPr>
              <a:picLocks noChangeAspect="1"/>
            </p:cNvPicPr>
            <p:nvPr/>
          </p:nvPicPr>
          <p:blipFill rotWithShape="1">
            <a:blip r:embed="rId5" cstate="screen">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a:ext>
              </a:extLst>
            </a:blip>
            <a:srcRect/>
            <a:stretch/>
          </p:blipFill>
          <p:spPr>
            <a:xfrm>
              <a:off x="997620" y="3200400"/>
              <a:ext cx="7560000" cy="2919600"/>
            </a:xfrm>
            <a:prstGeom prst="roundRect">
              <a:avLst/>
            </a:prstGeom>
          </p:spPr>
        </p:pic>
      </p:grpSp>
    </p:spTree>
    <p:extLst>
      <p:ext uri="{BB962C8B-B14F-4D97-AF65-F5344CB8AC3E}">
        <p14:creationId xmlns:p14="http://schemas.microsoft.com/office/powerpoint/2010/main" val="382763589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Program </a:t>
            </a:r>
            <a:r>
              <a:rPr lang="sv-SE" dirty="0" err="1"/>
              <a:t>level</a:t>
            </a:r>
            <a:r>
              <a:rPr lang="sv-SE" dirty="0"/>
              <a:t> @Elekta</a:t>
            </a:r>
          </a:p>
        </p:txBody>
      </p:sp>
      <p:sp>
        <p:nvSpPr>
          <p:cNvPr id="4" name="Slide Number Placeholder 3"/>
          <p:cNvSpPr>
            <a:spLocks noGrp="1"/>
          </p:cNvSpPr>
          <p:nvPr>
            <p:ph type="sldNum" sz="quarter" idx="12"/>
          </p:nvPr>
        </p:nvSpPr>
        <p:spPr/>
        <p:txBody>
          <a:bodyPr/>
          <a:lstStyle/>
          <a:p>
            <a:fld id="{92E846A6-F7B6-4197-891C-D48D34F2C185}" type="slidenum">
              <a:rPr lang="sv-SE" smtClean="0"/>
              <a:pPr/>
              <a:t>26</a:t>
            </a:fld>
            <a:endParaRPr lang="sv-SE"/>
          </a:p>
        </p:txBody>
      </p:sp>
      <p:sp>
        <p:nvSpPr>
          <p:cNvPr id="5" name="TextBox 4"/>
          <p:cNvSpPr txBox="1"/>
          <p:nvPr/>
        </p:nvSpPr>
        <p:spPr>
          <a:xfrm>
            <a:off x="9000000" y="1260000"/>
            <a:ext cx="2667000" cy="369332"/>
          </a:xfrm>
          <a:prstGeom prst="rect">
            <a:avLst/>
          </a:prstGeom>
          <a:noFill/>
        </p:spPr>
        <p:txBody>
          <a:bodyPr wrap="square" rtlCol="0">
            <a:spAutoFit/>
          </a:bodyPr>
          <a:lstStyle/>
          <a:p>
            <a:r>
              <a:rPr lang="sv-SE" dirty="0" err="1" smtClean="0"/>
              <a:t>Cooperation</a:t>
            </a:r>
            <a:r>
              <a:rPr lang="sv-SE" dirty="0" smtClean="0"/>
              <a:t> 3.0</a:t>
            </a: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tretch>
            <a:fillRect/>
          </a:stretch>
        </p:blipFill>
        <p:spPr>
          <a:xfrm>
            <a:off x="990000" y="1080000"/>
            <a:ext cx="7560000" cy="5040000"/>
          </a:xfrm>
          <a:prstGeom prst="rect">
            <a:avLst/>
          </a:prstGeom>
        </p:spPr>
      </p:pic>
    </p:spTree>
    <p:extLst>
      <p:ext uri="{BB962C8B-B14F-4D97-AF65-F5344CB8AC3E}">
        <p14:creationId xmlns:p14="http://schemas.microsoft.com/office/powerpoint/2010/main" val="31569259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Program </a:t>
            </a:r>
            <a:r>
              <a:rPr lang="sv-SE" dirty="0" err="1"/>
              <a:t>level</a:t>
            </a:r>
            <a:r>
              <a:rPr lang="sv-SE" dirty="0"/>
              <a:t> @Elekta</a:t>
            </a:r>
          </a:p>
        </p:txBody>
      </p:sp>
      <p:sp>
        <p:nvSpPr>
          <p:cNvPr id="4" name="Slide Number Placeholder 3"/>
          <p:cNvSpPr>
            <a:spLocks noGrp="1"/>
          </p:cNvSpPr>
          <p:nvPr>
            <p:ph type="sldNum" sz="quarter" idx="12"/>
          </p:nvPr>
        </p:nvSpPr>
        <p:spPr/>
        <p:txBody>
          <a:bodyPr/>
          <a:lstStyle/>
          <a:p>
            <a:fld id="{92E846A6-F7B6-4197-891C-D48D34F2C185}" type="slidenum">
              <a:rPr lang="sv-SE" smtClean="0"/>
              <a:pPr/>
              <a:t>27</a:t>
            </a:fld>
            <a:endParaRPr lang="sv-SE"/>
          </a:p>
        </p:txBody>
      </p:sp>
      <p:sp>
        <p:nvSpPr>
          <p:cNvPr id="5" name="TextBox 4"/>
          <p:cNvSpPr txBox="1"/>
          <p:nvPr/>
        </p:nvSpPr>
        <p:spPr>
          <a:xfrm>
            <a:off x="9000000" y="1260000"/>
            <a:ext cx="2667000" cy="369332"/>
          </a:xfrm>
          <a:prstGeom prst="rect">
            <a:avLst/>
          </a:prstGeom>
          <a:noFill/>
        </p:spPr>
        <p:txBody>
          <a:bodyPr wrap="square" rtlCol="0">
            <a:spAutoFit/>
          </a:bodyPr>
          <a:lstStyle/>
          <a:p>
            <a:r>
              <a:rPr lang="sv-SE" dirty="0" err="1" smtClean="0"/>
              <a:t>Dependencies</a:t>
            </a:r>
            <a:endParaRPr lang="sv-SE" dirty="0" smtClean="0"/>
          </a:p>
        </p:txBody>
      </p:sp>
      <p:grpSp>
        <p:nvGrpSpPr>
          <p:cNvPr id="3" name="Group 2"/>
          <p:cNvGrpSpPr/>
          <p:nvPr/>
        </p:nvGrpSpPr>
        <p:grpSpPr>
          <a:xfrm>
            <a:off x="3392400" y="1592400"/>
            <a:ext cx="3120000" cy="4680000"/>
            <a:chOff x="3392400" y="1592400"/>
            <a:chExt cx="3120000" cy="468000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2400" y="1592400"/>
              <a:ext cx="3120000" cy="46800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67200" y="2895600"/>
              <a:ext cx="1524000" cy="3124200"/>
            </a:xfrm>
            <a:prstGeom prst="ellipse">
              <a:avLst/>
            </a:prstGeom>
          </p:spPr>
        </p:pic>
      </p:grpSp>
    </p:spTree>
    <p:extLst>
      <p:ext uri="{BB962C8B-B14F-4D97-AF65-F5344CB8AC3E}">
        <p14:creationId xmlns:p14="http://schemas.microsoft.com/office/powerpoint/2010/main" val="335732381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Program </a:t>
            </a:r>
            <a:r>
              <a:rPr lang="sv-SE" dirty="0" err="1"/>
              <a:t>level</a:t>
            </a:r>
            <a:r>
              <a:rPr lang="sv-SE" dirty="0"/>
              <a:t> @Elekta</a:t>
            </a:r>
          </a:p>
        </p:txBody>
      </p:sp>
      <p:sp>
        <p:nvSpPr>
          <p:cNvPr id="4" name="Slide Number Placeholder 3"/>
          <p:cNvSpPr>
            <a:spLocks noGrp="1"/>
          </p:cNvSpPr>
          <p:nvPr>
            <p:ph type="sldNum" sz="quarter" idx="12"/>
          </p:nvPr>
        </p:nvSpPr>
        <p:spPr/>
        <p:txBody>
          <a:bodyPr/>
          <a:lstStyle/>
          <a:p>
            <a:fld id="{92E846A6-F7B6-4197-891C-D48D34F2C185}" type="slidenum">
              <a:rPr lang="sv-SE" smtClean="0"/>
              <a:pPr/>
              <a:t>28</a:t>
            </a:fld>
            <a:endParaRPr lang="sv-SE"/>
          </a:p>
        </p:txBody>
      </p:sp>
      <p:sp>
        <p:nvSpPr>
          <p:cNvPr id="5" name="TextBox 4"/>
          <p:cNvSpPr txBox="1"/>
          <p:nvPr/>
        </p:nvSpPr>
        <p:spPr>
          <a:xfrm>
            <a:off x="9000000" y="1260000"/>
            <a:ext cx="2667000" cy="369332"/>
          </a:xfrm>
          <a:prstGeom prst="rect">
            <a:avLst/>
          </a:prstGeom>
          <a:noFill/>
        </p:spPr>
        <p:txBody>
          <a:bodyPr wrap="square" rtlCol="0">
            <a:spAutoFit/>
          </a:bodyPr>
          <a:lstStyle/>
          <a:p>
            <a:r>
              <a:rPr lang="sv-SE" dirty="0" smtClean="0"/>
              <a:t>The Plan</a:t>
            </a:r>
          </a:p>
        </p:txBody>
      </p:sp>
      <p:grpSp>
        <p:nvGrpSpPr>
          <p:cNvPr id="7" name="Group 6"/>
          <p:cNvGrpSpPr/>
          <p:nvPr/>
        </p:nvGrpSpPr>
        <p:grpSpPr>
          <a:xfrm>
            <a:off x="990000" y="1080000"/>
            <a:ext cx="7560001" cy="5040000"/>
            <a:chOff x="990000" y="1080000"/>
            <a:chExt cx="7560001" cy="504000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000" y="1080000"/>
              <a:ext cx="7560001" cy="50400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33800" y="1905000"/>
              <a:ext cx="2667000" cy="4215000"/>
            </a:xfrm>
            <a:prstGeom prst="ellipse">
              <a:avLst/>
            </a:prstGeom>
          </p:spPr>
        </p:pic>
      </p:grpSp>
    </p:spTree>
    <p:extLst>
      <p:ext uri="{BB962C8B-B14F-4D97-AF65-F5344CB8AC3E}">
        <p14:creationId xmlns:p14="http://schemas.microsoft.com/office/powerpoint/2010/main" val="390764681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Program </a:t>
            </a:r>
            <a:r>
              <a:rPr lang="sv-SE" dirty="0" err="1"/>
              <a:t>level</a:t>
            </a:r>
            <a:r>
              <a:rPr lang="sv-SE" dirty="0"/>
              <a:t> @Elekta</a:t>
            </a:r>
          </a:p>
        </p:txBody>
      </p:sp>
      <p:sp>
        <p:nvSpPr>
          <p:cNvPr id="4" name="Slide Number Placeholder 3"/>
          <p:cNvSpPr>
            <a:spLocks noGrp="1"/>
          </p:cNvSpPr>
          <p:nvPr>
            <p:ph type="sldNum" sz="quarter" idx="12"/>
          </p:nvPr>
        </p:nvSpPr>
        <p:spPr/>
        <p:txBody>
          <a:bodyPr/>
          <a:lstStyle/>
          <a:p>
            <a:fld id="{92E846A6-F7B6-4197-891C-D48D34F2C185}" type="slidenum">
              <a:rPr lang="sv-SE" smtClean="0"/>
              <a:pPr/>
              <a:t>29</a:t>
            </a:fld>
            <a:endParaRPr lang="sv-SE"/>
          </a:p>
        </p:txBody>
      </p:sp>
      <p:sp>
        <p:nvSpPr>
          <p:cNvPr id="5" name="TextBox 4"/>
          <p:cNvSpPr txBox="1"/>
          <p:nvPr/>
        </p:nvSpPr>
        <p:spPr>
          <a:xfrm>
            <a:off x="9000000" y="1260000"/>
            <a:ext cx="2667000" cy="369332"/>
          </a:xfrm>
          <a:prstGeom prst="rect">
            <a:avLst/>
          </a:prstGeom>
          <a:noFill/>
        </p:spPr>
        <p:txBody>
          <a:bodyPr wrap="square" rtlCol="0">
            <a:spAutoFit/>
          </a:bodyPr>
          <a:lstStyle/>
          <a:p>
            <a:r>
              <a:rPr lang="sv-SE" dirty="0" smtClean="0"/>
              <a:t>The </a:t>
            </a:r>
            <a:r>
              <a:rPr lang="sv-SE" dirty="0" err="1" smtClean="0"/>
              <a:t>Objectives</a:t>
            </a:r>
            <a:endParaRPr lang="sv-SE" dirty="0" smtClean="0"/>
          </a:p>
        </p:txBody>
      </p:sp>
      <p:grpSp>
        <p:nvGrpSpPr>
          <p:cNvPr id="3" name="Group 2"/>
          <p:cNvGrpSpPr/>
          <p:nvPr/>
        </p:nvGrpSpPr>
        <p:grpSpPr>
          <a:xfrm>
            <a:off x="990000" y="1080000"/>
            <a:ext cx="7560001" cy="5040000"/>
            <a:chOff x="990000" y="1080000"/>
            <a:chExt cx="7560001" cy="504000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000" y="1080000"/>
              <a:ext cx="7560001" cy="5040000"/>
            </a:xfrm>
            <a:prstGeom prst="rect">
              <a:avLst/>
            </a:prstGeom>
          </p:spPr>
        </p:pic>
        <p:pic>
          <p:nvPicPr>
            <p:cNvPr id="7" name="Picture 6"/>
            <p:cNvPicPr>
              <a:picLocks noChangeAspect="1"/>
            </p:cNvPicPr>
            <p:nvPr/>
          </p:nvPicPr>
          <p:blipFill rotWithShape="1">
            <a:blip r:embed="rId4" cstate="screen">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a:ext>
              </a:extLst>
            </a:blip>
            <a:srcRect/>
            <a:stretch/>
          </p:blipFill>
          <p:spPr>
            <a:xfrm>
              <a:off x="3886200" y="1981200"/>
              <a:ext cx="1828800" cy="2362200"/>
            </a:xfrm>
            <a:prstGeom prst="ellipse">
              <a:avLst/>
            </a:prstGeom>
          </p:spPr>
        </p:pic>
      </p:grpSp>
    </p:spTree>
    <p:extLst>
      <p:ext uri="{BB962C8B-B14F-4D97-AF65-F5344CB8AC3E}">
        <p14:creationId xmlns:p14="http://schemas.microsoft.com/office/powerpoint/2010/main" val="1979487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noProof="0" dirty="0" smtClean="0"/>
              <a:t>Agenda</a:t>
            </a:r>
            <a:endParaRPr lang="en-US" noProof="0" dirty="0"/>
          </a:p>
        </p:txBody>
      </p:sp>
      <p:sp>
        <p:nvSpPr>
          <p:cNvPr id="3" name="Platshållare för innehåll 2"/>
          <p:cNvSpPr>
            <a:spLocks noGrp="1"/>
          </p:cNvSpPr>
          <p:nvPr>
            <p:ph idx="1"/>
          </p:nvPr>
        </p:nvSpPr>
        <p:spPr/>
        <p:txBody>
          <a:bodyPr>
            <a:normAutofit/>
          </a:bodyPr>
          <a:lstStyle/>
          <a:p>
            <a:r>
              <a:rPr lang="en-US" noProof="0" dirty="0" smtClean="0"/>
              <a:t>Introduction &amp; </a:t>
            </a:r>
            <a:r>
              <a:rPr lang="en-US" dirty="0" smtClean="0"/>
              <a:t>Transformation Roadmap</a:t>
            </a:r>
          </a:p>
          <a:p>
            <a:r>
              <a:rPr lang="en-US" noProof="0" dirty="0" smtClean="0"/>
              <a:t>Highlights of the Portfolio </a:t>
            </a:r>
            <a:r>
              <a:rPr lang="en-US" dirty="0" smtClean="0"/>
              <a:t>Level</a:t>
            </a:r>
            <a:endParaRPr lang="en-US" dirty="0"/>
          </a:p>
          <a:p>
            <a:r>
              <a:rPr lang="en-US" dirty="0" smtClean="0"/>
              <a:t>Program Level</a:t>
            </a:r>
          </a:p>
          <a:p>
            <a:r>
              <a:rPr lang="en-US" dirty="0"/>
              <a:t>Highlights of the Team </a:t>
            </a:r>
            <a:r>
              <a:rPr lang="en-US" noProof="0" dirty="0" smtClean="0"/>
              <a:t>Level</a:t>
            </a:r>
          </a:p>
          <a:p>
            <a:r>
              <a:rPr lang="en-US" dirty="0" smtClean="0"/>
              <a:t>Conclusions</a:t>
            </a:r>
            <a:endParaRPr lang="en-US" noProof="0" dirty="0" smtClean="0"/>
          </a:p>
        </p:txBody>
      </p:sp>
      <p:pic>
        <p:nvPicPr>
          <p:cNvPr id="4" name="Bildobjekt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25264" y="285728"/>
            <a:ext cx="5466735" cy="5929354"/>
          </a:xfrm>
          <a:prstGeom prst="rect">
            <a:avLst/>
          </a:prstGeom>
        </p:spPr>
      </p:pic>
    </p:spTree>
    <p:extLst>
      <p:ext uri="{BB962C8B-B14F-4D97-AF65-F5344CB8AC3E}">
        <p14:creationId xmlns:p14="http://schemas.microsoft.com/office/powerpoint/2010/main" val="72137824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Program </a:t>
            </a:r>
            <a:r>
              <a:rPr lang="sv-SE" dirty="0" err="1"/>
              <a:t>level</a:t>
            </a:r>
            <a:r>
              <a:rPr lang="sv-SE" dirty="0"/>
              <a:t> @Elekta</a:t>
            </a:r>
          </a:p>
        </p:txBody>
      </p:sp>
      <p:sp>
        <p:nvSpPr>
          <p:cNvPr id="4" name="Slide Number Placeholder 3"/>
          <p:cNvSpPr>
            <a:spLocks noGrp="1"/>
          </p:cNvSpPr>
          <p:nvPr>
            <p:ph type="sldNum" sz="quarter" idx="12"/>
          </p:nvPr>
        </p:nvSpPr>
        <p:spPr/>
        <p:txBody>
          <a:bodyPr/>
          <a:lstStyle/>
          <a:p>
            <a:fld id="{92E846A6-F7B6-4197-891C-D48D34F2C185}" type="slidenum">
              <a:rPr lang="sv-SE" smtClean="0"/>
              <a:pPr/>
              <a:t>30</a:t>
            </a:fld>
            <a:endParaRPr lang="sv-SE"/>
          </a:p>
        </p:txBody>
      </p:sp>
      <p:sp>
        <p:nvSpPr>
          <p:cNvPr id="5" name="TextBox 4"/>
          <p:cNvSpPr txBox="1"/>
          <p:nvPr/>
        </p:nvSpPr>
        <p:spPr>
          <a:xfrm>
            <a:off x="9000000" y="1260000"/>
            <a:ext cx="2667000" cy="369332"/>
          </a:xfrm>
          <a:prstGeom prst="rect">
            <a:avLst/>
          </a:prstGeom>
          <a:noFill/>
        </p:spPr>
        <p:txBody>
          <a:bodyPr wrap="square" rtlCol="0">
            <a:spAutoFit/>
          </a:bodyPr>
          <a:lstStyle/>
          <a:p>
            <a:r>
              <a:rPr lang="sv-SE" dirty="0" smtClean="0"/>
              <a:t>Business </a:t>
            </a:r>
            <a:r>
              <a:rPr lang="sv-SE" dirty="0" err="1" smtClean="0"/>
              <a:t>owners</a:t>
            </a:r>
            <a:r>
              <a:rPr lang="sv-SE" dirty="0" smtClean="0"/>
              <a:t> / PM</a:t>
            </a:r>
          </a:p>
        </p:txBody>
      </p:sp>
      <p:grpSp>
        <p:nvGrpSpPr>
          <p:cNvPr id="3" name="Group 2"/>
          <p:cNvGrpSpPr/>
          <p:nvPr/>
        </p:nvGrpSpPr>
        <p:grpSpPr>
          <a:xfrm>
            <a:off x="1142400" y="1232400"/>
            <a:ext cx="7560000" cy="5040000"/>
            <a:chOff x="1142400" y="1232400"/>
            <a:chExt cx="7560000" cy="504000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2400" y="1232400"/>
              <a:ext cx="7560000" cy="5040000"/>
            </a:xfrm>
            <a:prstGeom prst="rect">
              <a:avLst/>
            </a:prstGeom>
          </p:spPr>
        </p:pic>
        <p:pic>
          <p:nvPicPr>
            <p:cNvPr id="7" name="Picture 6"/>
            <p:cNvPicPr>
              <a:picLocks noChangeAspect="1"/>
            </p:cNvPicPr>
            <p:nvPr/>
          </p:nvPicPr>
          <p:blipFill rotWithShape="1">
            <a:blip r:embed="rId4" cstate="screen">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a:ext>
              </a:extLst>
            </a:blip>
            <a:srcRect/>
            <a:stretch/>
          </p:blipFill>
          <p:spPr>
            <a:xfrm>
              <a:off x="2777490" y="1752600"/>
              <a:ext cx="4495800" cy="3962400"/>
            </a:xfrm>
            <a:prstGeom prst="roundRect">
              <a:avLst/>
            </a:prstGeom>
          </p:spPr>
        </p:pic>
      </p:grpSp>
    </p:spTree>
    <p:extLst>
      <p:ext uri="{BB962C8B-B14F-4D97-AF65-F5344CB8AC3E}">
        <p14:creationId xmlns:p14="http://schemas.microsoft.com/office/powerpoint/2010/main" val="230751141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Program level @Elekta</a:t>
            </a:r>
            <a:endParaRPr lang="sv-SE" dirty="0"/>
          </a:p>
        </p:txBody>
      </p:sp>
      <p:sp>
        <p:nvSpPr>
          <p:cNvPr id="3" name="Content Placeholder 2"/>
          <p:cNvSpPr>
            <a:spLocks noGrp="1"/>
          </p:cNvSpPr>
          <p:nvPr>
            <p:ph idx="1"/>
          </p:nvPr>
        </p:nvSpPr>
        <p:spPr/>
        <p:txBody>
          <a:bodyPr>
            <a:normAutofit fontScale="92500"/>
          </a:bodyPr>
          <a:lstStyle/>
          <a:p>
            <a:pPr marL="0" indent="0">
              <a:buNone/>
            </a:pPr>
            <a:r>
              <a:rPr lang="en-US" dirty="0" smtClean="0"/>
              <a:t>PI planning conclusion:</a:t>
            </a:r>
          </a:p>
          <a:p>
            <a:r>
              <a:rPr lang="en-US" dirty="0" smtClean="0"/>
              <a:t>Joint PI planning with all involved individuals in one place is the preferred and most collaborative solution to get to jointly develop PI objectives.</a:t>
            </a:r>
          </a:p>
          <a:p>
            <a:pPr marL="0" indent="0">
              <a:buNone/>
            </a:pPr>
            <a:r>
              <a:rPr lang="en-US" dirty="0" smtClean="0"/>
              <a:t>However:</a:t>
            </a:r>
          </a:p>
          <a:p>
            <a:r>
              <a:rPr lang="en-US" dirty="0" smtClean="0"/>
              <a:t>Downscaled co-located planning meetings might be an alternative if e.g. budget do not allow for meeting face-to-face. Well functioning conferencing equipment (video conferencing, remote presentation etc.) along with electronic tools to reflect different artifacts of the planning (e.g. planning board, risk board, scrum of scrums etc.) are mandatory prerequisites for such meting. The time difference is managed through recorded presentations, and spreading the planning out on more days.</a:t>
            </a:r>
            <a:endParaRPr lang="sv-SE" dirty="0" smtClean="0"/>
          </a:p>
          <a:p>
            <a:endParaRPr lang="en-US" dirty="0"/>
          </a:p>
        </p:txBody>
      </p:sp>
      <p:sp>
        <p:nvSpPr>
          <p:cNvPr id="4" name="Slide Number Placeholder 3"/>
          <p:cNvSpPr>
            <a:spLocks noGrp="1"/>
          </p:cNvSpPr>
          <p:nvPr>
            <p:ph type="sldNum" sz="quarter" idx="12"/>
          </p:nvPr>
        </p:nvSpPr>
        <p:spPr/>
        <p:txBody>
          <a:bodyPr/>
          <a:lstStyle/>
          <a:p>
            <a:fld id="{92E846A6-F7B6-4197-891C-D48D34F2C185}" type="slidenum">
              <a:rPr lang="sv-SE" smtClean="0"/>
              <a:pPr/>
              <a:t>31</a:t>
            </a:fld>
            <a:endParaRPr lang="sv-SE"/>
          </a:p>
        </p:txBody>
      </p:sp>
    </p:spTree>
    <p:extLst>
      <p:ext uri="{BB962C8B-B14F-4D97-AF65-F5344CB8AC3E}">
        <p14:creationId xmlns:p14="http://schemas.microsoft.com/office/powerpoint/2010/main" val="418789751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Program </a:t>
            </a:r>
            <a:r>
              <a:rPr lang="sv-SE" dirty="0" err="1"/>
              <a:t>level</a:t>
            </a:r>
            <a:r>
              <a:rPr lang="sv-SE" dirty="0"/>
              <a:t> @Elekta</a:t>
            </a:r>
          </a:p>
        </p:txBody>
      </p:sp>
      <p:sp>
        <p:nvSpPr>
          <p:cNvPr id="4" name="Slide Number Placeholder 3"/>
          <p:cNvSpPr>
            <a:spLocks noGrp="1"/>
          </p:cNvSpPr>
          <p:nvPr>
            <p:ph type="sldNum" sz="quarter" idx="12"/>
          </p:nvPr>
        </p:nvSpPr>
        <p:spPr/>
        <p:txBody>
          <a:bodyPr/>
          <a:lstStyle/>
          <a:p>
            <a:fld id="{92E846A6-F7B6-4197-891C-D48D34F2C185}" type="slidenum">
              <a:rPr lang="sv-SE" smtClean="0"/>
              <a:pPr/>
              <a:t>32</a:t>
            </a:fld>
            <a:endParaRPr lang="sv-SE"/>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2700" y="1112313"/>
            <a:ext cx="7086600" cy="5475153"/>
          </a:xfrm>
          <a:prstGeom prst="rect">
            <a:avLst/>
          </a:prstGeom>
        </p:spPr>
      </p:pic>
    </p:spTree>
    <p:extLst>
      <p:ext uri="{BB962C8B-B14F-4D97-AF65-F5344CB8AC3E}">
        <p14:creationId xmlns:p14="http://schemas.microsoft.com/office/powerpoint/2010/main" val="123671032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Team Level</a:t>
            </a:r>
            <a:endParaRPr lang="en-US" dirty="0"/>
          </a:p>
        </p:txBody>
      </p:sp>
      <p:sp>
        <p:nvSpPr>
          <p:cNvPr id="4" name="Platshållare för bildnummer 3"/>
          <p:cNvSpPr>
            <a:spLocks noGrp="1"/>
          </p:cNvSpPr>
          <p:nvPr>
            <p:ph type="sldNum" sz="quarter" idx="12"/>
          </p:nvPr>
        </p:nvSpPr>
        <p:spPr/>
        <p:txBody>
          <a:bodyPr/>
          <a:lstStyle/>
          <a:p>
            <a:fld id="{92E846A6-F7B6-4197-891C-D48D34F2C185}" type="slidenum">
              <a:rPr lang="en-US" noProof="0" smtClean="0"/>
              <a:pPr/>
              <a:t>33</a:t>
            </a:fld>
            <a:endParaRPr lang="en-US" noProof="0" dirty="0"/>
          </a:p>
        </p:txBody>
      </p:sp>
    </p:spTree>
    <p:extLst>
      <p:ext uri="{BB962C8B-B14F-4D97-AF65-F5344CB8AC3E}">
        <p14:creationId xmlns:p14="http://schemas.microsoft.com/office/powerpoint/2010/main" val="380372515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smtClean="0"/>
              <a:t>When do we have a functioning team?</a:t>
            </a:r>
            <a:endParaRPr lang="en-US" noProof="0" dirty="0"/>
          </a:p>
        </p:txBody>
      </p:sp>
      <p:sp>
        <p:nvSpPr>
          <p:cNvPr id="7" name="Content Placeholder 6"/>
          <p:cNvSpPr>
            <a:spLocks noGrp="1"/>
          </p:cNvSpPr>
          <p:nvPr>
            <p:ph idx="1"/>
          </p:nvPr>
        </p:nvSpPr>
        <p:spPr/>
        <p:txBody>
          <a:bodyPr>
            <a:normAutofit/>
          </a:bodyPr>
          <a:lstStyle/>
          <a:p>
            <a:r>
              <a:rPr lang="en-US" sz="2400" dirty="0" smtClean="0"/>
              <a:t>Guided by the vision/big picture</a:t>
            </a:r>
          </a:p>
          <a:p>
            <a:r>
              <a:rPr lang="en-US" sz="2400" dirty="0" smtClean="0"/>
              <a:t>Understands the domain</a:t>
            </a:r>
          </a:p>
          <a:p>
            <a:r>
              <a:rPr lang="en-US" sz="2400" dirty="0" smtClean="0"/>
              <a:t>Self organized</a:t>
            </a:r>
          </a:p>
          <a:p>
            <a:r>
              <a:rPr lang="en-US" sz="2400" dirty="0" smtClean="0"/>
              <a:t>Empowered</a:t>
            </a:r>
          </a:p>
          <a:p>
            <a:r>
              <a:rPr lang="en-US" sz="2400" dirty="0" smtClean="0"/>
              <a:t>Drive continuous improvements</a:t>
            </a:r>
          </a:p>
          <a:p>
            <a:r>
              <a:rPr lang="en-US" sz="2400" dirty="0" smtClean="0"/>
              <a:t>Collaborate and communicate </a:t>
            </a:r>
            <a:br>
              <a:rPr lang="en-US" sz="2400" dirty="0" smtClean="0"/>
            </a:br>
            <a:r>
              <a:rPr lang="en-US" sz="2400" dirty="0" smtClean="0"/>
              <a:t>cross teams</a:t>
            </a:r>
          </a:p>
          <a:p>
            <a:r>
              <a:rPr lang="en-US" sz="2400" dirty="0" smtClean="0"/>
              <a:t>Build team of teams</a:t>
            </a:r>
          </a:p>
        </p:txBody>
      </p:sp>
      <p:sp>
        <p:nvSpPr>
          <p:cNvPr id="4" name="Slide Number Placeholder 3"/>
          <p:cNvSpPr>
            <a:spLocks noGrp="1"/>
          </p:cNvSpPr>
          <p:nvPr>
            <p:ph type="sldNum" sz="quarter" idx="12"/>
          </p:nvPr>
        </p:nvSpPr>
        <p:spPr/>
        <p:txBody>
          <a:bodyPr/>
          <a:lstStyle/>
          <a:p>
            <a:fld id="{92E846A6-F7B6-4197-891C-D48D34F2C185}" type="slidenum">
              <a:rPr lang="sv-SE" smtClean="0"/>
              <a:pPr/>
              <a:t>34</a:t>
            </a:fld>
            <a:endParaRPr lang="sv-SE"/>
          </a:p>
        </p:txBody>
      </p:sp>
      <p:grpSp>
        <p:nvGrpSpPr>
          <p:cNvPr id="2" name="Group 1"/>
          <p:cNvGrpSpPr/>
          <p:nvPr/>
        </p:nvGrpSpPr>
        <p:grpSpPr>
          <a:xfrm>
            <a:off x="5638800" y="1981200"/>
            <a:ext cx="6381045" cy="3589338"/>
            <a:chOff x="5638800" y="1981200"/>
            <a:chExt cx="6381045" cy="3589338"/>
          </a:xfrm>
        </p:grpSpPr>
        <p:pic>
          <p:nvPicPr>
            <p:cNvPr id="5" name="Content Placeholder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800" y="1981200"/>
              <a:ext cx="6381045" cy="3589338"/>
            </a:xfrm>
            <a:prstGeom prst="rect">
              <a:avLst/>
            </a:prstGeom>
          </p:spPr>
        </p:pic>
        <p:pic>
          <p:nvPicPr>
            <p:cNvPr id="8" name="Content Placeholder 8"/>
            <p:cNvPicPr>
              <a:picLocks noChangeAspect="1"/>
            </p:cNvPicPr>
            <p:nvPr/>
          </p:nvPicPr>
          <p:blipFill rotWithShape="1">
            <a:blip r:embed="rId4" cstate="screen">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a:ext>
              </a:extLst>
            </a:blip>
            <a:srcRect/>
            <a:stretch/>
          </p:blipFill>
          <p:spPr>
            <a:xfrm>
              <a:off x="8001000" y="2057400"/>
              <a:ext cx="4018845" cy="2971800"/>
            </a:xfrm>
            <a:prstGeom prst="ellipse">
              <a:avLst/>
            </a:prstGeom>
          </p:spPr>
        </p:pic>
      </p:grpSp>
    </p:spTree>
    <p:extLst>
      <p:ext uri="{BB962C8B-B14F-4D97-AF65-F5344CB8AC3E}">
        <p14:creationId xmlns:p14="http://schemas.microsoft.com/office/powerpoint/2010/main" val="158834980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5" end="5"/>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Conclusions</a:t>
            </a:r>
            <a:endParaRPr lang="en-US" dirty="0"/>
          </a:p>
        </p:txBody>
      </p:sp>
      <p:sp>
        <p:nvSpPr>
          <p:cNvPr id="4" name="Platshållare för bildnummer 3"/>
          <p:cNvSpPr>
            <a:spLocks noGrp="1"/>
          </p:cNvSpPr>
          <p:nvPr>
            <p:ph type="sldNum" sz="quarter" idx="12"/>
          </p:nvPr>
        </p:nvSpPr>
        <p:spPr/>
        <p:txBody>
          <a:bodyPr/>
          <a:lstStyle/>
          <a:p>
            <a:fld id="{92E846A6-F7B6-4197-891C-D48D34F2C185}" type="slidenum">
              <a:rPr lang="en-US" noProof="0" smtClean="0"/>
              <a:pPr/>
              <a:t>35</a:t>
            </a:fld>
            <a:endParaRPr lang="en-US" noProof="0" dirty="0"/>
          </a:p>
        </p:txBody>
      </p:sp>
    </p:spTree>
    <p:extLst>
      <p:ext uri="{BB962C8B-B14F-4D97-AF65-F5344CB8AC3E}">
        <p14:creationId xmlns:p14="http://schemas.microsoft.com/office/powerpoint/2010/main" val="152560272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smtClean="0"/>
              <a:t>What we have gained through the introduction of SAFe</a:t>
            </a:r>
            <a:endParaRPr lang="en-US" noProof="0" dirty="0"/>
          </a:p>
        </p:txBody>
      </p:sp>
      <p:sp>
        <p:nvSpPr>
          <p:cNvPr id="7" name="Content Placeholder 6"/>
          <p:cNvSpPr>
            <a:spLocks noGrp="1"/>
          </p:cNvSpPr>
          <p:nvPr>
            <p:ph sz="half" idx="1"/>
          </p:nvPr>
        </p:nvSpPr>
        <p:spPr>
          <a:xfrm>
            <a:off x="5715000" y="1514048"/>
            <a:ext cx="6101828" cy="4581951"/>
          </a:xfrm>
        </p:spPr>
        <p:txBody>
          <a:bodyPr>
            <a:noAutofit/>
          </a:bodyPr>
          <a:lstStyle/>
          <a:p>
            <a:pPr>
              <a:buClr>
                <a:srgbClr val="00B050"/>
              </a:buClr>
              <a:buFont typeface="Wingdings" panose="05000000000000000000" pitchFamily="2" charset="2"/>
              <a:buChar char="Ø"/>
            </a:pPr>
            <a:r>
              <a:rPr lang="en-US" sz="2400" dirty="0" smtClean="0"/>
              <a:t>Improved quality</a:t>
            </a:r>
            <a:endParaRPr lang="en-US" sz="2400" noProof="0" dirty="0" smtClean="0"/>
          </a:p>
          <a:p>
            <a:pPr>
              <a:buClr>
                <a:srgbClr val="00B050"/>
              </a:buClr>
              <a:buFont typeface="Wingdings" panose="05000000000000000000" pitchFamily="2" charset="2"/>
              <a:buChar char="Ø"/>
            </a:pPr>
            <a:r>
              <a:rPr lang="en-US" sz="2400" dirty="0"/>
              <a:t>C</a:t>
            </a:r>
            <a:r>
              <a:rPr lang="en-US" sz="2400" noProof="0" dirty="0" smtClean="0"/>
              <a:t>ross site and cross functional collaboration </a:t>
            </a:r>
          </a:p>
          <a:p>
            <a:pPr>
              <a:buClr>
                <a:srgbClr val="00B050"/>
              </a:buClr>
              <a:buFont typeface="Wingdings" panose="05000000000000000000" pitchFamily="2" charset="2"/>
              <a:buChar char="Ø"/>
            </a:pPr>
            <a:r>
              <a:rPr lang="en-US" sz="2400" noProof="0" dirty="0" smtClean="0"/>
              <a:t>PI Planning provides both vertical and horizontal alignment</a:t>
            </a:r>
          </a:p>
          <a:p>
            <a:pPr>
              <a:buClr>
                <a:srgbClr val="00B050"/>
              </a:buClr>
              <a:buFont typeface="Wingdings" panose="05000000000000000000" pitchFamily="2" charset="2"/>
              <a:buChar char="Ø"/>
            </a:pPr>
            <a:r>
              <a:rPr lang="en-US" sz="2400" noProof="0" dirty="0" smtClean="0"/>
              <a:t>Transparency through Rally, reports &amp; SAFe ceremonies</a:t>
            </a:r>
          </a:p>
          <a:p>
            <a:pPr>
              <a:buClr>
                <a:srgbClr val="00B050"/>
              </a:buClr>
              <a:buFont typeface="Wingdings" panose="05000000000000000000" pitchFamily="2" charset="2"/>
              <a:buChar char="Ø"/>
            </a:pPr>
            <a:r>
              <a:rPr lang="en-US" sz="2400" dirty="0" smtClean="0"/>
              <a:t>Agile Portfolio </a:t>
            </a:r>
            <a:r>
              <a:rPr lang="en-US" sz="2400" dirty="0"/>
              <a:t>estimation &amp; planning drives realistic </a:t>
            </a:r>
            <a:r>
              <a:rPr lang="en-US" sz="2400" dirty="0" smtClean="0"/>
              <a:t>Portfolio plan</a:t>
            </a:r>
            <a:endParaRPr lang="en-US" sz="2400" dirty="0"/>
          </a:p>
        </p:txBody>
      </p:sp>
      <p:sp>
        <p:nvSpPr>
          <p:cNvPr id="2" name="Content Placeholder 1"/>
          <p:cNvSpPr>
            <a:spLocks noGrp="1"/>
          </p:cNvSpPr>
          <p:nvPr>
            <p:ph sz="half" idx="2"/>
          </p:nvPr>
        </p:nvSpPr>
        <p:spPr>
          <a:xfrm>
            <a:off x="574602" y="1514049"/>
            <a:ext cx="5339828" cy="4189644"/>
          </a:xfrm>
        </p:spPr>
        <p:txBody>
          <a:bodyPr>
            <a:normAutofit/>
          </a:bodyPr>
          <a:lstStyle/>
          <a:p>
            <a:pPr>
              <a:buClr>
                <a:srgbClr val="FF0000"/>
              </a:buClr>
              <a:buSzPct val="200000"/>
              <a:buFont typeface="Calibri" panose="020F0502020204030204" pitchFamily="34" charset="0"/>
              <a:buChar char="₋"/>
            </a:pPr>
            <a:r>
              <a:rPr lang="en-US" sz="2400" dirty="0"/>
              <a:t>I</a:t>
            </a:r>
            <a:r>
              <a:rPr lang="en-US" sz="2400" dirty="0" smtClean="0"/>
              <a:t>nsufficient work on design and architecture</a:t>
            </a:r>
          </a:p>
          <a:p>
            <a:pPr>
              <a:buClr>
                <a:srgbClr val="FF0000"/>
              </a:buClr>
              <a:buSzPct val="200000"/>
              <a:buFont typeface="Calibri" panose="020F0502020204030204" pitchFamily="34" charset="0"/>
              <a:buChar char="₋"/>
            </a:pPr>
            <a:r>
              <a:rPr lang="en-US" sz="2400" dirty="0" smtClean="0"/>
              <a:t>Silos between scrum teams</a:t>
            </a:r>
          </a:p>
          <a:p>
            <a:pPr>
              <a:buClr>
                <a:srgbClr val="FF0000"/>
              </a:buClr>
              <a:buSzPct val="200000"/>
              <a:buFont typeface="Calibri" panose="020F0502020204030204" pitchFamily="34" charset="0"/>
              <a:buChar char="₋"/>
            </a:pPr>
            <a:r>
              <a:rPr lang="en-US" sz="2400" dirty="0" smtClean="0"/>
              <a:t>Dependency and integration issues</a:t>
            </a:r>
          </a:p>
          <a:p>
            <a:pPr>
              <a:buClr>
                <a:srgbClr val="FF0000"/>
              </a:buClr>
              <a:buSzPct val="200000"/>
              <a:buFont typeface="Calibri" panose="020F0502020204030204" pitchFamily="34" charset="0"/>
              <a:buChar char="₋"/>
            </a:pPr>
            <a:r>
              <a:rPr lang="en-US" sz="2400" dirty="0" smtClean="0"/>
              <a:t>Unclear overall objectives &amp; plan</a:t>
            </a:r>
          </a:p>
          <a:p>
            <a:pPr>
              <a:buClr>
                <a:srgbClr val="FF0000"/>
              </a:buClr>
              <a:buSzPct val="200000"/>
              <a:buFont typeface="Calibri" panose="020F0502020204030204" pitchFamily="34" charset="0"/>
              <a:buChar char="₋"/>
            </a:pPr>
            <a:r>
              <a:rPr lang="en-US" sz="2400" dirty="0" smtClean="0"/>
              <a:t>Lack of visibility of the big picture</a:t>
            </a:r>
          </a:p>
          <a:p>
            <a:pPr>
              <a:buClr>
                <a:srgbClr val="FF0000"/>
              </a:buClr>
              <a:buSzPct val="200000"/>
              <a:buFont typeface="Calibri" panose="020F0502020204030204" pitchFamily="34" charset="0"/>
              <a:buChar char="₋"/>
            </a:pPr>
            <a:r>
              <a:rPr lang="en-US" sz="2400" dirty="0" smtClean="0"/>
              <a:t>Scrum of scrum not being effective</a:t>
            </a:r>
          </a:p>
        </p:txBody>
      </p:sp>
      <p:sp>
        <p:nvSpPr>
          <p:cNvPr id="4" name="Slide Number Placeholder 3"/>
          <p:cNvSpPr>
            <a:spLocks noGrp="1"/>
          </p:cNvSpPr>
          <p:nvPr>
            <p:ph type="sldNum" sz="quarter" idx="12"/>
          </p:nvPr>
        </p:nvSpPr>
        <p:spPr/>
        <p:txBody>
          <a:bodyPr/>
          <a:lstStyle/>
          <a:p>
            <a:fld id="{92E846A6-F7B6-4197-891C-D48D34F2C185}" type="slidenum">
              <a:rPr lang="sv-SE" smtClean="0"/>
              <a:pPr/>
              <a:t>36</a:t>
            </a:fld>
            <a:endParaRPr lang="sv-SE"/>
          </a:p>
        </p:txBody>
      </p:sp>
    </p:spTree>
    <p:extLst>
      <p:ext uri="{BB962C8B-B14F-4D97-AF65-F5344CB8AC3E}">
        <p14:creationId xmlns:p14="http://schemas.microsoft.com/office/powerpoint/2010/main" val="295475985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200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childTnLst>
                                </p:cTn>
                              </p:par>
                            </p:childTnLst>
                          </p:cTn>
                        </p:par>
                        <p:par>
                          <p:cTn id="32" fill="hold">
                            <p:stCondLst>
                              <p:cond delay="9000"/>
                            </p:stCondLst>
                            <p:childTnLst>
                              <p:par>
                                <p:cTn id="33" presetID="10" presetClass="entr" presetSubtype="0" fill="hold" nodeType="afterEffect">
                                  <p:stCondLst>
                                    <p:cond delay="200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childTnLst>
                                </p:cTn>
                              </p:par>
                            </p:childTnLst>
                          </p:cTn>
                        </p:par>
                        <p:par>
                          <p:cTn id="36" fill="hold">
                            <p:stCondLst>
                              <p:cond delay="12000"/>
                            </p:stCondLst>
                            <p:childTnLst>
                              <p:par>
                                <p:cTn id="37" presetID="10" presetClass="entr" presetSubtype="0" fill="hold" nodeType="afterEffect">
                                  <p:stCondLst>
                                    <p:cond delay="200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1000"/>
                                        <p:tgtEl>
                                          <p:spTgt spid="7">
                                            <p:txEl>
                                              <p:pRg st="2" end="2"/>
                                            </p:txEl>
                                          </p:spTgt>
                                        </p:tgtEl>
                                      </p:cBhvr>
                                    </p:animEffect>
                                  </p:childTnLst>
                                </p:cTn>
                              </p:par>
                            </p:childTnLst>
                          </p:cTn>
                        </p:par>
                        <p:par>
                          <p:cTn id="40" fill="hold">
                            <p:stCondLst>
                              <p:cond delay="15000"/>
                            </p:stCondLst>
                            <p:childTnLst>
                              <p:par>
                                <p:cTn id="41" presetID="10" presetClass="entr" presetSubtype="0" fill="hold" nodeType="afterEffect">
                                  <p:stCondLst>
                                    <p:cond delay="200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childTnLst>
                                </p:cTn>
                              </p:par>
                            </p:childTnLst>
                          </p:cTn>
                        </p:par>
                        <p:par>
                          <p:cTn id="44" fill="hold">
                            <p:stCondLst>
                              <p:cond delay="18000"/>
                            </p:stCondLst>
                            <p:childTnLst>
                              <p:par>
                                <p:cTn id="45" presetID="10" presetClass="entr" presetSubtype="0" fill="hold" nodeType="afterEffect">
                                  <p:stCondLst>
                                    <p:cond delay="200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from our Agile Journey</a:t>
            </a:r>
            <a:endParaRPr lang="en-US" dirty="0"/>
          </a:p>
        </p:txBody>
      </p:sp>
      <p:sp>
        <p:nvSpPr>
          <p:cNvPr id="3" name="Content Placeholder 2"/>
          <p:cNvSpPr>
            <a:spLocks noGrp="1"/>
          </p:cNvSpPr>
          <p:nvPr>
            <p:ph idx="1"/>
          </p:nvPr>
        </p:nvSpPr>
        <p:spPr/>
        <p:txBody>
          <a:bodyPr>
            <a:normAutofit/>
          </a:bodyPr>
          <a:lstStyle/>
          <a:p>
            <a:r>
              <a:rPr lang="en-US" dirty="0" smtClean="0"/>
              <a:t>We still need more effort on:</a:t>
            </a:r>
          </a:p>
          <a:p>
            <a:pPr lvl="1"/>
            <a:r>
              <a:rPr lang="en-US" dirty="0" smtClean="0"/>
              <a:t>System architecture &amp; design</a:t>
            </a:r>
          </a:p>
          <a:p>
            <a:pPr lvl="1"/>
            <a:r>
              <a:rPr lang="en-US" dirty="0" smtClean="0"/>
              <a:t>Work definition, estimates &amp; prognosis</a:t>
            </a:r>
          </a:p>
          <a:p>
            <a:pPr lvl="1"/>
            <a:r>
              <a:rPr lang="en-US" dirty="0" smtClean="0"/>
              <a:t>Cross team &amp; cross site collaboration</a:t>
            </a:r>
          </a:p>
          <a:p>
            <a:r>
              <a:rPr lang="en-US" dirty="0" smtClean="0"/>
              <a:t>We did not staff our system teams sufficiently</a:t>
            </a:r>
          </a:p>
          <a:p>
            <a:r>
              <a:rPr lang="en-US" dirty="0" smtClean="0"/>
              <a:t>Consistent use of Rally is important and not trivial</a:t>
            </a:r>
          </a:p>
          <a:p>
            <a:r>
              <a:rPr lang="en-US" dirty="0" smtClean="0"/>
              <a:t>There is a constant need to maintain good engineering practices, adherence to done criteria etc., to obtain good quality</a:t>
            </a:r>
          </a:p>
          <a:p>
            <a:r>
              <a:rPr lang="en-US" dirty="0" smtClean="0"/>
              <a:t>And we still have to much works-in-progress</a:t>
            </a:r>
            <a:endParaRPr lang="en-US" dirty="0"/>
          </a:p>
        </p:txBody>
      </p:sp>
      <p:sp>
        <p:nvSpPr>
          <p:cNvPr id="4" name="Slide Number Placeholder 3"/>
          <p:cNvSpPr>
            <a:spLocks noGrp="1"/>
          </p:cNvSpPr>
          <p:nvPr>
            <p:ph type="sldNum" sz="quarter" idx="12"/>
          </p:nvPr>
        </p:nvSpPr>
        <p:spPr/>
        <p:txBody>
          <a:bodyPr/>
          <a:lstStyle/>
          <a:p>
            <a:fld id="{92E846A6-F7B6-4197-891C-D48D34F2C185}" type="slidenum">
              <a:rPr lang="sv-SE" smtClean="0"/>
              <a:pPr/>
              <a:t>37</a:t>
            </a:fld>
            <a:endParaRPr lang="sv-SE"/>
          </a:p>
        </p:txBody>
      </p:sp>
      <p:pic>
        <p:nvPicPr>
          <p:cNvPr id="5" name="Picture 4" descr="http://dnomdchrmrjej.cloudfront.net/_img/5160b9b0-2389-b27c-1baa-53df0de472b8_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0" y="1371600"/>
            <a:ext cx="1767230" cy="176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68703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largest current Challenges</a:t>
            </a:r>
            <a:endParaRPr lang="en-US" dirty="0"/>
          </a:p>
        </p:txBody>
      </p:sp>
      <p:sp>
        <p:nvSpPr>
          <p:cNvPr id="3" name="Content Placeholder 2"/>
          <p:cNvSpPr>
            <a:spLocks noGrp="1"/>
          </p:cNvSpPr>
          <p:nvPr>
            <p:ph idx="1"/>
          </p:nvPr>
        </p:nvSpPr>
        <p:spPr/>
        <p:txBody>
          <a:bodyPr>
            <a:normAutofit/>
          </a:bodyPr>
          <a:lstStyle/>
          <a:p>
            <a:r>
              <a:rPr lang="en-US" dirty="0" smtClean="0"/>
              <a:t>Refine </a:t>
            </a:r>
            <a:r>
              <a:rPr lang="en-US" dirty="0"/>
              <a:t>value streams and </a:t>
            </a:r>
            <a:r>
              <a:rPr lang="en-US" dirty="0" smtClean="0"/>
              <a:t>rearrange trains to overcome </a:t>
            </a:r>
            <a:r>
              <a:rPr lang="en-US" dirty="0"/>
              <a:t>large geographical </a:t>
            </a:r>
            <a:r>
              <a:rPr lang="en-US" dirty="0" smtClean="0"/>
              <a:t>distribution</a:t>
            </a:r>
          </a:p>
          <a:p>
            <a:r>
              <a:rPr lang="en-US" dirty="0" smtClean="0"/>
              <a:t>Derive global priorities from business value</a:t>
            </a:r>
            <a:endParaRPr lang="en-US" dirty="0"/>
          </a:p>
          <a:p>
            <a:r>
              <a:rPr lang="en-US" dirty="0" smtClean="0"/>
              <a:t>Empower the teams and get </a:t>
            </a:r>
            <a:r>
              <a:rPr lang="en-US" dirty="0"/>
              <a:t>the teams in charge of engineering </a:t>
            </a:r>
            <a:r>
              <a:rPr lang="en-US" dirty="0" smtClean="0"/>
              <a:t>quality</a:t>
            </a:r>
            <a:endParaRPr lang="en-US" dirty="0"/>
          </a:p>
          <a:p>
            <a:r>
              <a:rPr lang="en-US" dirty="0" smtClean="0"/>
              <a:t>How to handle release </a:t>
            </a:r>
            <a:r>
              <a:rPr lang="en-US" dirty="0"/>
              <a:t>management of medical </a:t>
            </a:r>
            <a:r>
              <a:rPr lang="en-US" dirty="0" smtClean="0"/>
              <a:t>device in SAFe</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2E846A6-F7B6-4197-891C-D48D34F2C185}" type="slidenum">
              <a:rPr lang="sv-SE" smtClean="0"/>
              <a:pPr/>
              <a:t>38</a:t>
            </a:fld>
            <a:endParaRPr lang="sv-SE" dirty="0"/>
          </a:p>
        </p:txBody>
      </p:sp>
    </p:spTree>
    <p:extLst>
      <p:ext uri="{BB962C8B-B14F-4D97-AF65-F5344CB8AC3E}">
        <p14:creationId xmlns:p14="http://schemas.microsoft.com/office/powerpoint/2010/main" val="328073680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79484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A world health problem</a:t>
            </a:r>
            <a:endParaRPr lang="en-US" noProof="0" dirty="0"/>
          </a:p>
        </p:txBody>
      </p:sp>
      <p:sp>
        <p:nvSpPr>
          <p:cNvPr id="3" name="Content Placeholder 2"/>
          <p:cNvSpPr>
            <a:spLocks noGrp="1"/>
          </p:cNvSpPr>
          <p:nvPr>
            <p:ph idx="1"/>
          </p:nvPr>
        </p:nvSpPr>
        <p:spPr/>
        <p:txBody>
          <a:bodyPr>
            <a:normAutofit fontScale="92500" lnSpcReduction="10000"/>
          </a:bodyPr>
          <a:lstStyle/>
          <a:p>
            <a:pPr fontAlgn="base"/>
            <a:r>
              <a:rPr lang="en-US" noProof="0" dirty="0"/>
              <a:t>Cancer is a leading cause of death worldwide, </a:t>
            </a:r>
            <a:r>
              <a:rPr lang="en-US" noProof="0" dirty="0" smtClean="0"/>
              <a:t>with </a:t>
            </a:r>
            <a:r>
              <a:rPr lang="en-US" noProof="0" dirty="0"/>
              <a:t>approximately 14 million new cases and 8.2 million cancer related deaths in </a:t>
            </a:r>
            <a:r>
              <a:rPr lang="en-US" noProof="0" dirty="0" smtClean="0"/>
              <a:t>2012.</a:t>
            </a:r>
            <a:endParaRPr lang="en-US" noProof="0" dirty="0"/>
          </a:p>
          <a:p>
            <a:pPr fontAlgn="base"/>
            <a:r>
              <a:rPr lang="en-US" noProof="0" dirty="0" smtClean="0"/>
              <a:t>The most </a:t>
            </a:r>
            <a:r>
              <a:rPr lang="en-US" noProof="0" dirty="0"/>
              <a:t>common sites of cancer diagnosed in 2012 </a:t>
            </a:r>
            <a:r>
              <a:rPr lang="en-US" noProof="0" dirty="0" smtClean="0"/>
              <a:t>worldwide were </a:t>
            </a:r>
            <a:r>
              <a:rPr lang="en-US" noProof="0" dirty="0"/>
              <a:t>lung, </a:t>
            </a:r>
            <a:r>
              <a:rPr lang="en-US" noProof="0" dirty="0" smtClean="0"/>
              <a:t>breast, prostate</a:t>
            </a:r>
            <a:r>
              <a:rPr lang="en-US" noProof="0" dirty="0"/>
              <a:t>, colorectum, stomach, and cervix </a:t>
            </a:r>
            <a:r>
              <a:rPr lang="en-US" noProof="0" dirty="0" smtClean="0"/>
              <a:t>cancer</a:t>
            </a:r>
            <a:r>
              <a:rPr lang="en-US" noProof="0" dirty="0"/>
              <a:t>.</a:t>
            </a:r>
          </a:p>
          <a:p>
            <a:pPr fontAlgn="base"/>
            <a:r>
              <a:rPr lang="en-US" noProof="0" dirty="0"/>
              <a:t>Tobacco use, alcohol use, unhealthy diet and physical inactivity are the main cancer risk factors </a:t>
            </a:r>
            <a:r>
              <a:rPr lang="en-US" noProof="0" dirty="0" smtClean="0"/>
              <a:t>worldwide.</a:t>
            </a:r>
          </a:p>
          <a:p>
            <a:pPr fontAlgn="base"/>
            <a:r>
              <a:rPr lang="en-US" noProof="0" dirty="0" smtClean="0"/>
              <a:t>Ageing is another fundamental factor for the development of cancer. </a:t>
            </a:r>
          </a:p>
          <a:p>
            <a:pPr fontAlgn="base"/>
            <a:r>
              <a:rPr lang="en-US" noProof="0" dirty="0" smtClean="0"/>
              <a:t>It </a:t>
            </a:r>
            <a:r>
              <a:rPr lang="en-US" noProof="0" dirty="0"/>
              <a:t>is expected that annual cancer cases will rise from 14 million in 2012 to 22 within the next 2 </a:t>
            </a:r>
            <a:r>
              <a:rPr lang="en-US" noProof="0" dirty="0" smtClean="0"/>
              <a:t>decades.</a:t>
            </a:r>
          </a:p>
          <a:p>
            <a:pPr fontAlgn="base"/>
            <a:r>
              <a:rPr lang="en-US" noProof="0" dirty="0"/>
              <a:t>Many cancers have a high chance of cure if detected early and treated adequately.</a:t>
            </a:r>
          </a:p>
        </p:txBody>
      </p:sp>
      <p:sp>
        <p:nvSpPr>
          <p:cNvPr id="4" name="Slide Number Placeholder 3"/>
          <p:cNvSpPr>
            <a:spLocks noGrp="1"/>
          </p:cNvSpPr>
          <p:nvPr>
            <p:ph type="sldNum" sz="quarter" idx="12"/>
          </p:nvPr>
        </p:nvSpPr>
        <p:spPr/>
        <p:txBody>
          <a:bodyPr/>
          <a:lstStyle/>
          <a:p>
            <a:fld id="{92E846A6-F7B6-4197-891C-D48D34F2C185}" type="slidenum">
              <a:rPr lang="sv-SE" smtClean="0"/>
              <a:pPr/>
              <a:t>4</a:t>
            </a:fld>
            <a:endParaRPr lang="sv-SE" dirty="0"/>
          </a:p>
        </p:txBody>
      </p:sp>
      <p:sp>
        <p:nvSpPr>
          <p:cNvPr id="5" name="TextBox 4"/>
          <p:cNvSpPr txBox="1"/>
          <p:nvPr/>
        </p:nvSpPr>
        <p:spPr>
          <a:xfrm>
            <a:off x="837684" y="6400800"/>
            <a:ext cx="5404365" cy="369332"/>
          </a:xfrm>
          <a:prstGeom prst="rect">
            <a:avLst/>
          </a:prstGeom>
          <a:noFill/>
        </p:spPr>
        <p:txBody>
          <a:bodyPr wrap="none" rtlCol="0">
            <a:spAutoFit/>
          </a:bodyPr>
          <a:lstStyle/>
          <a:p>
            <a:r>
              <a:rPr lang="en-US" dirty="0"/>
              <a:t>http://www.who.int/mediacentre/factsheets/fs297/en/</a:t>
            </a:r>
            <a:endParaRPr lang="en-US" dirty="0" smtClean="0"/>
          </a:p>
        </p:txBody>
      </p:sp>
    </p:spTree>
    <p:extLst>
      <p:ext uri="{BB962C8B-B14F-4D97-AF65-F5344CB8AC3E}">
        <p14:creationId xmlns:p14="http://schemas.microsoft.com/office/powerpoint/2010/main" val="417187898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abstract-light-blu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2810" y="857252"/>
            <a:ext cx="9144001" cy="470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1524001" y="857252"/>
            <a:ext cx="9172575" cy="4707731"/>
          </a:xfrm>
          <a:prstGeom prst="rect">
            <a:avLst/>
          </a:prstGeom>
          <a:solidFill>
            <a:srgbClr val="0070C0">
              <a:alpha val="59999"/>
            </a:srgbClr>
          </a:solidFill>
          <a:ln>
            <a:noFill/>
          </a:ln>
          <a:extLst>
            <a:ext uri="{91240B29-F687-4f45-9708-019B960494DF}">
              <a14:hiddenLine xmlns:a14="http://schemas.microsoft.com/office/drawing/2010/main" w="3175" algn="ctr">
                <a:solidFill>
                  <a:srgbClr val="000000"/>
                </a:solidFill>
                <a:round/>
                <a:headEnd/>
                <a:tailEnd/>
              </a14:hiddenLine>
            </a:ext>
          </a:extLst>
        </p:spPr>
        <p:txBody>
          <a:bodyPr anchor="ctr"/>
          <a:lstStyle>
            <a:lvl1pPr marL="180975" indent="-180975">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ts val="900"/>
              </a:spcBef>
              <a:buClr>
                <a:srgbClr val="004990"/>
              </a:buClr>
              <a:buSzPct val="110000"/>
              <a:buFont typeface="Arial" panose="020B0604020202020204" pitchFamily="34" charset="0"/>
              <a:buChar char="•"/>
            </a:pPr>
            <a:endParaRPr lang="en-GB" altLang="en-US" sz="1500" dirty="0">
              <a:solidFill>
                <a:srgbClr val="4D4D4D"/>
              </a:solidFill>
              <a:latin typeface="Calibri" panose="020F0502020204030204" pitchFamily="34" charset="0"/>
            </a:endParaRPr>
          </a:p>
        </p:txBody>
      </p:sp>
      <p:sp>
        <p:nvSpPr>
          <p:cNvPr id="7" name="TextBox 13"/>
          <p:cNvSpPr txBox="1">
            <a:spLocks noChangeArrowheads="1"/>
          </p:cNvSpPr>
          <p:nvPr/>
        </p:nvSpPr>
        <p:spPr bwMode="auto">
          <a:xfrm>
            <a:off x="2206229" y="2744391"/>
            <a:ext cx="774739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300" dirty="0">
                <a:solidFill>
                  <a:schemeClr val="bg1"/>
                </a:solidFill>
                <a:latin typeface="Calibri" panose="020F0502020204030204" pitchFamily="34" charset="0"/>
              </a:rPr>
              <a:t>Vision:</a:t>
            </a:r>
          </a:p>
          <a:p>
            <a:r>
              <a:rPr lang="en-US" altLang="en-US" sz="3300" dirty="0">
                <a:solidFill>
                  <a:schemeClr val="bg1"/>
                </a:solidFill>
                <a:latin typeface="Calibri" panose="020F0502020204030204" pitchFamily="34" charset="0"/>
              </a:rPr>
              <a:t>Information-guided cancer care™</a:t>
            </a:r>
          </a:p>
          <a:p>
            <a:r>
              <a:rPr lang="en-US" altLang="en-US" sz="2100" dirty="0">
                <a:solidFill>
                  <a:schemeClr val="bg1"/>
                </a:solidFill>
                <a:latin typeface="Calibri" panose="020F0502020204030204" pitchFamily="34" charset="0"/>
              </a:rPr>
              <a:t>Better information will transform cancer care.</a:t>
            </a:r>
          </a:p>
        </p:txBody>
      </p:sp>
      <p:sp>
        <p:nvSpPr>
          <p:cNvPr id="2" name="TextBox 1"/>
          <p:cNvSpPr txBox="1"/>
          <p:nvPr/>
        </p:nvSpPr>
        <p:spPr>
          <a:xfrm>
            <a:off x="3940928" y="5936533"/>
            <a:ext cx="4991879" cy="369332"/>
          </a:xfrm>
          <a:prstGeom prst="rect">
            <a:avLst/>
          </a:prstGeom>
          <a:noFill/>
        </p:spPr>
        <p:txBody>
          <a:bodyPr wrap="none" rtlCol="0">
            <a:spAutoFit/>
          </a:bodyPr>
          <a:lstStyle/>
          <a:p>
            <a:r>
              <a:rPr lang="sv-SE" dirty="0" smtClean="0">
                <a:hlinkClick r:id="rId4"/>
              </a:rPr>
              <a:t>https://www.youtube.com/watch?v=P7h0VfH5Wf8</a:t>
            </a:r>
            <a:endParaRPr lang="en-US" dirty="0"/>
          </a:p>
        </p:txBody>
      </p:sp>
      <p:sp>
        <p:nvSpPr>
          <p:cNvPr id="4" name="Action Button: Movie 3">
            <a:hlinkClick r:id="rId5" action="ppaction://program" highlightClick="1"/>
          </p:cNvPr>
          <p:cNvSpPr/>
          <p:nvPr/>
        </p:nvSpPr>
        <p:spPr bwMode="auto">
          <a:xfrm>
            <a:off x="2590800" y="5702099"/>
            <a:ext cx="1295400" cy="1052945"/>
          </a:xfrm>
          <a:prstGeom prst="actionButtonMovie">
            <a:avLst/>
          </a:prstGeom>
          <a:solidFill>
            <a:schemeClr val="bg1"/>
          </a:solidFill>
          <a:ln w="3175" cap="flat" cmpd="sng" algn="ctr">
            <a:solidFill>
              <a:schemeClr val="accent1"/>
            </a:solidFill>
            <a:prstDash val="solid"/>
            <a:round/>
            <a:headEnd type="none" w="med" len="med"/>
            <a:tailEnd type="none" w="med" len="med"/>
          </a:ln>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endParaRPr lang="en-US" sz="2000" dirty="0" smtClean="0">
              <a:solidFill>
                <a:srgbClr val="4D4D4D"/>
              </a:solidFill>
            </a:endParaRPr>
          </a:p>
        </p:txBody>
      </p:sp>
    </p:spTree>
    <p:extLst>
      <p:ext uri="{BB962C8B-B14F-4D97-AF65-F5344CB8AC3E}">
        <p14:creationId xmlns:p14="http://schemas.microsoft.com/office/powerpoint/2010/main" val="310380282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ihandsfigur 26"/>
          <p:cNvSpPr/>
          <p:nvPr/>
        </p:nvSpPr>
        <p:spPr bwMode="auto">
          <a:xfrm>
            <a:off x="3285422" y="2192056"/>
            <a:ext cx="2010435" cy="906644"/>
          </a:xfrm>
          <a:custGeom>
            <a:avLst/>
            <a:gdLst>
              <a:gd name="connsiteX0" fmla="*/ 0 w 1494692"/>
              <a:gd name="connsiteY0" fmla="*/ 0 h 773723"/>
              <a:gd name="connsiteX1" fmla="*/ 1494692 w 1494692"/>
              <a:gd name="connsiteY1" fmla="*/ 0 h 773723"/>
              <a:gd name="connsiteX2" fmla="*/ 1494692 w 1494692"/>
              <a:gd name="connsiteY2" fmla="*/ 773723 h 773723"/>
            </a:gdLst>
            <a:ahLst/>
            <a:cxnLst>
              <a:cxn ang="0">
                <a:pos x="connsiteX0" y="connsiteY0"/>
              </a:cxn>
              <a:cxn ang="0">
                <a:pos x="connsiteX1" y="connsiteY1"/>
              </a:cxn>
              <a:cxn ang="0">
                <a:pos x="connsiteX2" y="connsiteY2"/>
              </a:cxn>
            </a:cxnLst>
            <a:rect l="l" t="t" r="r" b="b"/>
            <a:pathLst>
              <a:path w="1494692" h="773723">
                <a:moveTo>
                  <a:pt x="0" y="0"/>
                </a:moveTo>
                <a:lnTo>
                  <a:pt x="1494692" y="0"/>
                </a:lnTo>
                <a:lnTo>
                  <a:pt x="1494692" y="773723"/>
                </a:lnTo>
              </a:path>
            </a:pathLst>
          </a:custGeom>
          <a:noFill/>
          <a:ln w="38100" cap="rnd" cmpd="sng" algn="ctr">
            <a:solidFill>
              <a:schemeClr val="accent1"/>
            </a:solidFill>
            <a:prstDash val="sysDot"/>
            <a:round/>
            <a:headEnd type="none" w="med" len="med"/>
            <a:tailEnd type="none" w="med" len="med"/>
          </a:ln>
          <a:effectLst/>
          <a:extLst/>
        </p:spPr>
        <p:txBody>
          <a:bodyPr rtlCol="0" anchor="ctr"/>
          <a:lstStyle/>
          <a:p>
            <a:pPr algn="ctr"/>
            <a:endParaRPr lang="en-US" dirty="0">
              <a:solidFill>
                <a:srgbClr val="3F3F3F"/>
              </a:solidFill>
            </a:endParaRPr>
          </a:p>
        </p:txBody>
      </p:sp>
      <p:graphicFrame>
        <p:nvGraphicFramePr>
          <p:cNvPr id="3" name="Chart 14"/>
          <p:cNvGraphicFramePr/>
          <p:nvPr>
            <p:extLst/>
          </p:nvPr>
        </p:nvGraphicFramePr>
        <p:xfrm>
          <a:off x="3381806" y="1542239"/>
          <a:ext cx="5729442" cy="3986091"/>
        </p:xfrm>
        <a:graphic>
          <a:graphicData uri="http://schemas.openxmlformats.org/drawingml/2006/chart">
            <c:chart xmlns:c="http://schemas.openxmlformats.org/drawingml/2006/chart" xmlns:r="http://schemas.openxmlformats.org/officeDocument/2006/relationships" r:id="rId3"/>
          </a:graphicData>
        </a:graphic>
      </p:graphicFrame>
      <p:sp>
        <p:nvSpPr>
          <p:cNvPr id="15" name="Rubrik 14"/>
          <p:cNvSpPr>
            <a:spLocks noGrp="1"/>
          </p:cNvSpPr>
          <p:nvPr>
            <p:ph type="title"/>
          </p:nvPr>
        </p:nvSpPr>
        <p:spPr/>
        <p:txBody>
          <a:bodyPr/>
          <a:lstStyle/>
          <a:p>
            <a:r>
              <a:rPr lang="en-US" noProof="0" dirty="0" smtClean="0"/>
              <a:t>Our product portfolio</a:t>
            </a:r>
            <a:endParaRPr lang="en-US" noProof="0" dirty="0"/>
          </a:p>
        </p:txBody>
      </p:sp>
      <p:sp>
        <p:nvSpPr>
          <p:cNvPr id="4" name="textruta 3"/>
          <p:cNvSpPr txBox="1"/>
          <p:nvPr/>
        </p:nvSpPr>
        <p:spPr>
          <a:xfrm>
            <a:off x="7879614" y="3175152"/>
            <a:ext cx="1355499" cy="461665"/>
          </a:xfrm>
          <a:prstGeom prst="rect">
            <a:avLst/>
          </a:prstGeom>
          <a:noFill/>
        </p:spPr>
        <p:txBody>
          <a:bodyPr wrap="none" rtlCol="0">
            <a:spAutoFit/>
          </a:bodyPr>
          <a:lstStyle/>
          <a:p>
            <a:r>
              <a:rPr lang="en-US" sz="2400" dirty="0" smtClean="0">
                <a:solidFill>
                  <a:schemeClr val="accent1"/>
                </a:solidFill>
              </a:rPr>
              <a:t>Oncology</a:t>
            </a:r>
          </a:p>
        </p:txBody>
      </p:sp>
      <p:sp>
        <p:nvSpPr>
          <p:cNvPr id="7" name="textruta 6"/>
          <p:cNvSpPr txBox="1"/>
          <p:nvPr/>
        </p:nvSpPr>
        <p:spPr>
          <a:xfrm>
            <a:off x="6010396" y="1181367"/>
            <a:ext cx="1993816" cy="461665"/>
          </a:xfrm>
          <a:prstGeom prst="rect">
            <a:avLst/>
          </a:prstGeom>
          <a:noFill/>
        </p:spPr>
        <p:txBody>
          <a:bodyPr wrap="none" rtlCol="0">
            <a:spAutoFit/>
          </a:bodyPr>
          <a:lstStyle/>
          <a:p>
            <a:r>
              <a:rPr lang="en-US" sz="2400" dirty="0" smtClean="0">
                <a:solidFill>
                  <a:schemeClr val="accent1"/>
                </a:solidFill>
              </a:rPr>
              <a:t>Brachytherapy</a:t>
            </a:r>
          </a:p>
        </p:txBody>
      </p:sp>
      <p:sp>
        <p:nvSpPr>
          <p:cNvPr id="9" name="Ellips 8"/>
          <p:cNvSpPr/>
          <p:nvPr/>
        </p:nvSpPr>
        <p:spPr bwMode="auto">
          <a:xfrm>
            <a:off x="9319439" y="2935293"/>
            <a:ext cx="1584176" cy="158417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round/>
            <a:headEnd type="none" w="med" len="med"/>
            <a:tailEnd type="none" w="med" len="med"/>
          </a:ln>
          <a:effectLst>
            <a:outerShdw blurRad="50800" dist="38100" dir="2700000" algn="tl" rotWithShape="0">
              <a:prstClr val="black">
                <a:alpha val="20000"/>
              </a:prstClr>
            </a:outerShdw>
          </a:effectLst>
          <a:extLst/>
        </p:spPr>
        <p:txBody>
          <a:bodyPr vert="horz" wrap="square" lIns="91440" tIns="45720" rIns="91440" bIns="45720" numCol="1" rtlCol="0" anchor="ctr" anchorCtr="0" compatLnSpc="1">
            <a:prstTxWarp prst="textNoShape">
              <a:avLst/>
            </a:prstTxWarp>
          </a:bodyPr>
          <a:lstStyle/>
          <a:p>
            <a:pPr marL="180975" indent="-180975" algn="ctr">
              <a:lnSpc>
                <a:spcPct val="95000"/>
              </a:lnSpc>
              <a:spcBef>
                <a:spcPts val="1200"/>
              </a:spcBef>
              <a:buClr>
                <a:srgbClr val="004990"/>
              </a:buClr>
              <a:buSzPct val="110000"/>
              <a:buFont typeface="Arial" pitchFamily="34" charset="0"/>
              <a:buChar char="•"/>
            </a:pPr>
            <a:endParaRPr lang="en-US" sz="2000" dirty="0" smtClean="0">
              <a:solidFill>
                <a:srgbClr val="4D4D4D"/>
              </a:solidFill>
            </a:endParaRPr>
          </a:p>
        </p:txBody>
      </p:sp>
      <p:sp>
        <p:nvSpPr>
          <p:cNvPr id="19" name="Ellips 18"/>
          <p:cNvSpPr/>
          <p:nvPr/>
        </p:nvSpPr>
        <p:spPr bwMode="auto">
          <a:xfrm>
            <a:off x="8004212" y="836712"/>
            <a:ext cx="1584176" cy="1584176"/>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round/>
            <a:headEnd type="none" w="med" len="med"/>
            <a:tailEnd type="none" w="med" len="med"/>
          </a:ln>
          <a:effectLst>
            <a:outerShdw blurRad="50800" dist="38100" dir="2700000" algn="tl" rotWithShape="0">
              <a:prstClr val="black">
                <a:alpha val="20000"/>
              </a:prstClr>
            </a:outerShdw>
          </a:effectLst>
          <a:extLst/>
        </p:spPr>
        <p:txBody>
          <a:bodyPr vert="horz" wrap="square" lIns="91440" tIns="45720" rIns="91440" bIns="45720" numCol="1" rtlCol="0" anchor="ctr" anchorCtr="0" compatLnSpc="1">
            <a:prstTxWarp prst="textNoShape">
              <a:avLst/>
            </a:prstTxWarp>
          </a:bodyPr>
          <a:lstStyle/>
          <a:p>
            <a:pPr marL="180975" indent="-180975" algn="ctr">
              <a:lnSpc>
                <a:spcPct val="95000"/>
              </a:lnSpc>
              <a:spcBef>
                <a:spcPts val="1200"/>
              </a:spcBef>
              <a:buClr>
                <a:srgbClr val="004990"/>
              </a:buClr>
              <a:buSzPct val="110000"/>
              <a:buFont typeface="Arial" pitchFamily="34" charset="0"/>
              <a:buChar char="•"/>
            </a:pPr>
            <a:endParaRPr lang="en-US" sz="2000" dirty="0" smtClean="0">
              <a:solidFill>
                <a:srgbClr val="4D4D4D"/>
              </a:solidFill>
            </a:endParaRPr>
          </a:p>
        </p:txBody>
      </p:sp>
      <p:sp>
        <p:nvSpPr>
          <p:cNvPr id="24" name="Frihandsfigur 23"/>
          <p:cNvSpPr/>
          <p:nvPr/>
        </p:nvSpPr>
        <p:spPr bwMode="auto">
          <a:xfrm>
            <a:off x="7917007" y="3617736"/>
            <a:ext cx="1345223" cy="0"/>
          </a:xfrm>
          <a:custGeom>
            <a:avLst/>
            <a:gdLst>
              <a:gd name="connsiteX0" fmla="*/ 1345223 w 1345223"/>
              <a:gd name="connsiteY0" fmla="*/ 0 h 0"/>
              <a:gd name="connsiteX1" fmla="*/ 0 w 1345223"/>
              <a:gd name="connsiteY1" fmla="*/ 0 h 0"/>
            </a:gdLst>
            <a:ahLst/>
            <a:cxnLst>
              <a:cxn ang="0">
                <a:pos x="connsiteX0" y="connsiteY0"/>
              </a:cxn>
              <a:cxn ang="0">
                <a:pos x="connsiteX1" y="connsiteY1"/>
              </a:cxn>
            </a:cxnLst>
            <a:rect l="l" t="t" r="r" b="b"/>
            <a:pathLst>
              <a:path w="1345223">
                <a:moveTo>
                  <a:pt x="1345223" y="0"/>
                </a:moveTo>
                <a:lnTo>
                  <a:pt x="0" y="0"/>
                </a:lnTo>
              </a:path>
            </a:pathLst>
          </a:custGeom>
          <a:noFill/>
          <a:ln w="38100" cap="rnd" cmpd="sng" algn="ctr">
            <a:solidFill>
              <a:schemeClr val="accent1"/>
            </a:solidFill>
            <a:prstDash val="sysDot"/>
            <a:round/>
            <a:headEnd type="none" w="med" len="med"/>
            <a:tailEnd type="none" w="med" len="med"/>
          </a:ln>
          <a:effectLst/>
          <a:extLst/>
        </p:spPr>
        <p:txBody>
          <a:bodyPr rtlCol="0" anchor="ctr"/>
          <a:lstStyle/>
          <a:p>
            <a:pPr algn="ctr"/>
            <a:endParaRPr lang="en-US" dirty="0">
              <a:solidFill>
                <a:srgbClr val="3F3F3F"/>
              </a:solidFill>
            </a:endParaRPr>
          </a:p>
        </p:txBody>
      </p:sp>
      <p:sp>
        <p:nvSpPr>
          <p:cNvPr id="25" name="Frihandsfigur 24"/>
          <p:cNvSpPr/>
          <p:nvPr/>
        </p:nvSpPr>
        <p:spPr bwMode="auto">
          <a:xfrm flipH="1">
            <a:off x="6102968" y="1618951"/>
            <a:ext cx="1845278" cy="773723"/>
          </a:xfrm>
          <a:custGeom>
            <a:avLst/>
            <a:gdLst>
              <a:gd name="connsiteX0" fmla="*/ 0 w 1494692"/>
              <a:gd name="connsiteY0" fmla="*/ 0 h 773723"/>
              <a:gd name="connsiteX1" fmla="*/ 1494692 w 1494692"/>
              <a:gd name="connsiteY1" fmla="*/ 0 h 773723"/>
              <a:gd name="connsiteX2" fmla="*/ 1494692 w 1494692"/>
              <a:gd name="connsiteY2" fmla="*/ 773723 h 773723"/>
            </a:gdLst>
            <a:ahLst/>
            <a:cxnLst>
              <a:cxn ang="0">
                <a:pos x="connsiteX0" y="connsiteY0"/>
              </a:cxn>
              <a:cxn ang="0">
                <a:pos x="connsiteX1" y="connsiteY1"/>
              </a:cxn>
              <a:cxn ang="0">
                <a:pos x="connsiteX2" y="connsiteY2"/>
              </a:cxn>
            </a:cxnLst>
            <a:rect l="l" t="t" r="r" b="b"/>
            <a:pathLst>
              <a:path w="1494692" h="773723">
                <a:moveTo>
                  <a:pt x="0" y="0"/>
                </a:moveTo>
                <a:lnTo>
                  <a:pt x="1494692" y="0"/>
                </a:lnTo>
                <a:lnTo>
                  <a:pt x="1494692" y="773723"/>
                </a:lnTo>
              </a:path>
            </a:pathLst>
          </a:custGeom>
          <a:noFill/>
          <a:ln w="38100" cap="rnd" cmpd="sng" algn="ctr">
            <a:solidFill>
              <a:schemeClr val="accent1"/>
            </a:solidFill>
            <a:prstDash val="sysDot"/>
            <a:round/>
            <a:headEnd type="none" w="med" len="med"/>
            <a:tailEnd type="none" w="med" len="med"/>
          </a:ln>
          <a:effectLst/>
          <a:extLst/>
        </p:spPr>
        <p:txBody>
          <a:bodyPr rtlCol="0" anchor="ctr"/>
          <a:lstStyle/>
          <a:p>
            <a:pPr algn="ctr"/>
            <a:endParaRPr lang="en-US" dirty="0">
              <a:solidFill>
                <a:srgbClr val="3F3F3F"/>
              </a:solidFill>
            </a:endParaRPr>
          </a:p>
        </p:txBody>
      </p:sp>
      <p:sp>
        <p:nvSpPr>
          <p:cNvPr id="20" name="Ellips 19"/>
          <p:cNvSpPr/>
          <p:nvPr/>
        </p:nvSpPr>
        <p:spPr bwMode="auto">
          <a:xfrm>
            <a:off x="1631504" y="1484784"/>
            <a:ext cx="1584176" cy="1584176"/>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round/>
            <a:headEnd type="none" w="med" len="med"/>
            <a:tailEnd type="none" w="med" len="med"/>
          </a:ln>
          <a:effectLst>
            <a:outerShdw blurRad="50800" dist="38100" dir="2700000" algn="tl" rotWithShape="0">
              <a:prstClr val="black">
                <a:alpha val="20000"/>
              </a:prstClr>
            </a:outerShdw>
          </a:effectLst>
          <a:extLst/>
        </p:spPr>
        <p:txBody>
          <a:bodyPr vert="horz" wrap="square" lIns="91440" tIns="45720" rIns="91440" bIns="45720" numCol="1" rtlCol="0" anchor="ctr" anchorCtr="0" compatLnSpc="1">
            <a:prstTxWarp prst="textNoShape">
              <a:avLst/>
            </a:prstTxWarp>
          </a:bodyPr>
          <a:lstStyle/>
          <a:p>
            <a:pPr marL="180975" indent="-180975" algn="ctr">
              <a:lnSpc>
                <a:spcPct val="95000"/>
              </a:lnSpc>
              <a:spcBef>
                <a:spcPts val="1200"/>
              </a:spcBef>
              <a:buClr>
                <a:srgbClr val="004990"/>
              </a:buClr>
              <a:buSzPct val="110000"/>
              <a:buFont typeface="Arial" pitchFamily="34" charset="0"/>
              <a:buChar char="•"/>
            </a:pPr>
            <a:endParaRPr lang="en-US" sz="2000" dirty="0" smtClean="0">
              <a:solidFill>
                <a:srgbClr val="4D4D4D"/>
              </a:solidFill>
            </a:endParaRPr>
          </a:p>
        </p:txBody>
      </p:sp>
      <p:sp>
        <p:nvSpPr>
          <p:cNvPr id="21" name="textruta 20"/>
          <p:cNvSpPr txBox="1"/>
          <p:nvPr/>
        </p:nvSpPr>
        <p:spPr>
          <a:xfrm>
            <a:off x="3304739" y="1765052"/>
            <a:ext cx="1883721" cy="461665"/>
          </a:xfrm>
          <a:prstGeom prst="rect">
            <a:avLst/>
          </a:prstGeom>
          <a:noFill/>
        </p:spPr>
        <p:txBody>
          <a:bodyPr wrap="none" rtlCol="0">
            <a:spAutoFit/>
          </a:bodyPr>
          <a:lstStyle/>
          <a:p>
            <a:r>
              <a:rPr lang="en-US" sz="2400" dirty="0" smtClean="0">
                <a:solidFill>
                  <a:schemeClr val="accent1"/>
                </a:solidFill>
              </a:rPr>
              <a:t>Neuroscience</a:t>
            </a:r>
          </a:p>
        </p:txBody>
      </p:sp>
      <p:sp>
        <p:nvSpPr>
          <p:cNvPr id="26" name="textruta 25"/>
          <p:cNvSpPr txBox="1"/>
          <p:nvPr/>
        </p:nvSpPr>
        <p:spPr>
          <a:xfrm>
            <a:off x="3888459" y="3645024"/>
            <a:ext cx="1305678" cy="461665"/>
          </a:xfrm>
          <a:prstGeom prst="rect">
            <a:avLst/>
          </a:prstGeom>
          <a:noFill/>
        </p:spPr>
        <p:txBody>
          <a:bodyPr wrap="none" rtlCol="0">
            <a:spAutoFit/>
          </a:bodyPr>
          <a:lstStyle/>
          <a:p>
            <a:r>
              <a:rPr lang="en-US" sz="2400" dirty="0" smtClean="0">
                <a:solidFill>
                  <a:schemeClr val="accent1"/>
                </a:solidFill>
              </a:rPr>
              <a:t>Software</a:t>
            </a:r>
          </a:p>
        </p:txBody>
      </p:sp>
      <p:sp>
        <p:nvSpPr>
          <p:cNvPr id="28" name="Ellips 27"/>
          <p:cNvSpPr/>
          <p:nvPr/>
        </p:nvSpPr>
        <p:spPr bwMode="auto">
          <a:xfrm>
            <a:off x="2423592" y="3726387"/>
            <a:ext cx="1584176" cy="1584176"/>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round/>
            <a:headEnd type="none" w="med" len="med"/>
            <a:tailEnd type="none" w="med" len="med"/>
          </a:ln>
          <a:effectLst>
            <a:outerShdw blurRad="50800" dist="38100" dir="2700000" algn="tl" rotWithShape="0">
              <a:prstClr val="black">
                <a:alpha val="20000"/>
              </a:prstClr>
            </a:outerShdw>
          </a:effectLst>
          <a:extLst/>
        </p:spPr>
        <p:txBody>
          <a:bodyPr vert="horz" wrap="square" lIns="91440" tIns="45720" rIns="91440" bIns="45720" numCol="1" rtlCol="0" anchor="ctr" anchorCtr="0" compatLnSpc="1">
            <a:prstTxWarp prst="textNoShape">
              <a:avLst/>
            </a:prstTxWarp>
          </a:bodyPr>
          <a:lstStyle/>
          <a:p>
            <a:pPr marL="180975" indent="-180975" algn="ctr">
              <a:lnSpc>
                <a:spcPct val="95000"/>
              </a:lnSpc>
              <a:spcBef>
                <a:spcPts val="1200"/>
              </a:spcBef>
              <a:buClr>
                <a:srgbClr val="004990"/>
              </a:buClr>
              <a:buSzPct val="110000"/>
              <a:buFont typeface="Arial" pitchFamily="34" charset="0"/>
              <a:buChar char="•"/>
            </a:pPr>
            <a:endParaRPr lang="en-US" sz="2000" dirty="0" smtClean="0">
              <a:solidFill>
                <a:srgbClr val="4D4D4D"/>
              </a:solidFill>
            </a:endParaRPr>
          </a:p>
        </p:txBody>
      </p:sp>
      <p:sp>
        <p:nvSpPr>
          <p:cNvPr id="29" name="Frihandsfigur 28"/>
          <p:cNvSpPr/>
          <p:nvPr/>
        </p:nvSpPr>
        <p:spPr bwMode="auto">
          <a:xfrm>
            <a:off x="3930640" y="4096610"/>
            <a:ext cx="1263497" cy="45719"/>
          </a:xfrm>
          <a:custGeom>
            <a:avLst/>
            <a:gdLst>
              <a:gd name="connsiteX0" fmla="*/ 1345223 w 1345223"/>
              <a:gd name="connsiteY0" fmla="*/ 0 h 0"/>
              <a:gd name="connsiteX1" fmla="*/ 0 w 1345223"/>
              <a:gd name="connsiteY1" fmla="*/ 0 h 0"/>
            </a:gdLst>
            <a:ahLst/>
            <a:cxnLst>
              <a:cxn ang="0">
                <a:pos x="connsiteX0" y="connsiteY0"/>
              </a:cxn>
              <a:cxn ang="0">
                <a:pos x="connsiteX1" y="connsiteY1"/>
              </a:cxn>
            </a:cxnLst>
            <a:rect l="l" t="t" r="r" b="b"/>
            <a:pathLst>
              <a:path w="1345223">
                <a:moveTo>
                  <a:pt x="1345223" y="0"/>
                </a:moveTo>
                <a:lnTo>
                  <a:pt x="0" y="0"/>
                </a:lnTo>
              </a:path>
            </a:pathLst>
          </a:custGeom>
          <a:noFill/>
          <a:ln w="38100" cap="rnd" cmpd="sng" algn="ctr">
            <a:solidFill>
              <a:schemeClr val="accent1"/>
            </a:solidFill>
            <a:prstDash val="sysDot"/>
            <a:round/>
            <a:headEnd type="none" w="med" len="med"/>
            <a:tailEnd type="none" w="med" len="med"/>
          </a:ln>
          <a:effectLst/>
          <a:extLst/>
        </p:spPr>
        <p:txBody>
          <a:bodyPr rtlCol="0" anchor="ctr"/>
          <a:lstStyle/>
          <a:p>
            <a:pPr algn="ctr"/>
            <a:endParaRPr lang="en-US" dirty="0">
              <a:solidFill>
                <a:srgbClr val="3F3F3F"/>
              </a:solidFill>
            </a:endParaRPr>
          </a:p>
        </p:txBody>
      </p:sp>
      <p:sp>
        <p:nvSpPr>
          <p:cNvPr id="2" name="Platshållare för bildnummer 1"/>
          <p:cNvSpPr>
            <a:spLocks noGrp="1"/>
          </p:cNvSpPr>
          <p:nvPr>
            <p:ph type="sldNum" sz="quarter" idx="12"/>
          </p:nvPr>
        </p:nvSpPr>
        <p:spPr/>
        <p:txBody>
          <a:bodyPr/>
          <a:lstStyle/>
          <a:p>
            <a:fld id="{92E846A6-F7B6-4197-891C-D48D34F2C185}" type="slidenum">
              <a:rPr lang="en-US" noProof="0" smtClean="0"/>
              <a:pPr/>
              <a:t>6</a:t>
            </a:fld>
            <a:endParaRPr lang="en-US" noProof="0" dirty="0"/>
          </a:p>
        </p:txBody>
      </p:sp>
      <p:sp>
        <p:nvSpPr>
          <p:cNvPr id="17" name="TextBox 34"/>
          <p:cNvSpPr txBox="1"/>
          <p:nvPr/>
        </p:nvSpPr>
        <p:spPr>
          <a:xfrm>
            <a:off x="4062193" y="4148592"/>
            <a:ext cx="2091496" cy="1912831"/>
          </a:xfrm>
          <a:prstGeom prst="rect">
            <a:avLst/>
          </a:prstGeom>
          <a:noFill/>
        </p:spPr>
        <p:txBody>
          <a:bodyPr wrap="square" rtlCol="0">
            <a:spAutoFit/>
          </a:bodyPr>
          <a:lstStyle/>
          <a:p>
            <a:pPr>
              <a:lnSpc>
                <a:spcPct val="95000"/>
              </a:lnSpc>
              <a:spcBef>
                <a:spcPct val="30000"/>
              </a:spcBef>
            </a:pPr>
            <a:r>
              <a:rPr lang="en-US" sz="1400" dirty="0" smtClean="0">
                <a:solidFill>
                  <a:srgbClr val="333333"/>
                </a:solidFill>
                <a:cs typeface="Arial" charset="0"/>
              </a:rPr>
              <a:t>MOSAIQ</a:t>
            </a:r>
            <a:r>
              <a:rPr lang="en-US" sz="1400" baseline="30000" dirty="0" smtClean="0">
                <a:cs typeface="Arial" charset="0"/>
              </a:rPr>
              <a:t>®</a:t>
            </a:r>
            <a:r>
              <a:rPr lang="en-US" sz="1400" dirty="0" smtClean="0">
                <a:solidFill>
                  <a:srgbClr val="333333"/>
                </a:solidFill>
                <a:cs typeface="Arial" charset="0"/>
              </a:rPr>
              <a:t> </a:t>
            </a:r>
          </a:p>
          <a:p>
            <a:pPr>
              <a:lnSpc>
                <a:spcPct val="95000"/>
              </a:lnSpc>
              <a:spcBef>
                <a:spcPct val="30000"/>
              </a:spcBef>
            </a:pPr>
            <a:r>
              <a:rPr lang="en-US" sz="1400" dirty="0" smtClean="0">
                <a:solidFill>
                  <a:srgbClr val="333333"/>
                </a:solidFill>
                <a:cs typeface="Arial" charset="0"/>
              </a:rPr>
              <a:t>Monaco</a:t>
            </a:r>
            <a:r>
              <a:rPr lang="en-US" sz="1400" baseline="30000" dirty="0" smtClean="0">
                <a:cs typeface="Arial" charset="0"/>
              </a:rPr>
              <a:t>®</a:t>
            </a:r>
            <a:endParaRPr lang="en-US" sz="1400" dirty="0" smtClean="0">
              <a:solidFill>
                <a:srgbClr val="333333"/>
              </a:solidFill>
              <a:cs typeface="Arial" charset="0"/>
            </a:endParaRPr>
          </a:p>
          <a:p>
            <a:pPr>
              <a:lnSpc>
                <a:spcPct val="95000"/>
              </a:lnSpc>
              <a:spcBef>
                <a:spcPct val="30000"/>
              </a:spcBef>
            </a:pPr>
            <a:r>
              <a:rPr lang="en-US" sz="1400" dirty="0" smtClean="0">
                <a:solidFill>
                  <a:srgbClr val="333333"/>
                </a:solidFill>
                <a:cs typeface="Arial" charset="0"/>
              </a:rPr>
              <a:t>XiO</a:t>
            </a:r>
            <a:r>
              <a:rPr lang="en-US" sz="1400" baseline="30000" dirty="0" smtClean="0">
                <a:cs typeface="Arial" charset="0"/>
              </a:rPr>
              <a:t>®</a:t>
            </a:r>
            <a:r>
              <a:rPr lang="en-US" sz="1400" dirty="0" smtClean="0">
                <a:cs typeface="Arial" charset="0"/>
              </a:rPr>
              <a:t> </a:t>
            </a:r>
            <a:endParaRPr lang="en-US" sz="1400" baseline="30000" dirty="0" smtClean="0">
              <a:cs typeface="Arial" charset="0"/>
            </a:endParaRPr>
          </a:p>
          <a:p>
            <a:pPr>
              <a:lnSpc>
                <a:spcPct val="95000"/>
              </a:lnSpc>
              <a:spcBef>
                <a:spcPct val="30000"/>
              </a:spcBef>
            </a:pPr>
            <a:r>
              <a:rPr lang="en-US" sz="1400" dirty="0" smtClean="0">
                <a:solidFill>
                  <a:srgbClr val="333333"/>
                </a:solidFill>
                <a:cs typeface="Arial" charset="0"/>
              </a:rPr>
              <a:t>METRIQ</a:t>
            </a:r>
            <a:r>
              <a:rPr lang="en-US" sz="1400" baseline="30000" dirty="0" smtClean="0">
                <a:cs typeface="Arial" charset="0"/>
              </a:rPr>
              <a:t>®</a:t>
            </a:r>
          </a:p>
          <a:p>
            <a:pPr>
              <a:lnSpc>
                <a:spcPct val="95000"/>
              </a:lnSpc>
              <a:spcBef>
                <a:spcPct val="30000"/>
              </a:spcBef>
            </a:pPr>
            <a:r>
              <a:rPr lang="en-US" sz="1400" dirty="0" smtClean="0">
                <a:solidFill>
                  <a:srgbClr val="333333"/>
                </a:solidFill>
                <a:cs typeface="Arial" charset="0"/>
              </a:rPr>
              <a:t>ANALYTIQ</a:t>
            </a:r>
            <a:r>
              <a:rPr lang="en-US" sz="1400" baseline="30000" dirty="0" smtClean="0">
                <a:cs typeface="Arial" charset="0"/>
              </a:rPr>
              <a:t>®</a:t>
            </a:r>
          </a:p>
          <a:p>
            <a:pPr>
              <a:lnSpc>
                <a:spcPct val="95000"/>
              </a:lnSpc>
              <a:spcBef>
                <a:spcPct val="30000"/>
              </a:spcBef>
            </a:pPr>
            <a:r>
              <a:rPr lang="en-US" sz="1400" dirty="0" smtClean="0">
                <a:cs typeface="Arial" charset="0"/>
              </a:rPr>
              <a:t>Oncentra</a:t>
            </a:r>
            <a:r>
              <a:rPr lang="en-US" sz="1400" baseline="30000" dirty="0" smtClean="0">
                <a:cs typeface="Arial" charset="0"/>
              </a:rPr>
              <a:t>®</a:t>
            </a:r>
            <a:r>
              <a:rPr lang="en-US" sz="1400" dirty="0" smtClean="0">
                <a:cs typeface="Arial" charset="0"/>
              </a:rPr>
              <a:t> External Beam</a:t>
            </a:r>
          </a:p>
          <a:p>
            <a:pPr>
              <a:lnSpc>
                <a:spcPct val="95000"/>
              </a:lnSpc>
              <a:spcBef>
                <a:spcPct val="30000"/>
              </a:spcBef>
            </a:pPr>
            <a:r>
              <a:rPr lang="en-US" sz="1400" dirty="0" smtClean="0">
                <a:cs typeface="Arial" charset="0"/>
              </a:rPr>
              <a:t>Clarity</a:t>
            </a:r>
            <a:r>
              <a:rPr lang="en-US" sz="1400" baseline="30000" dirty="0" smtClean="0">
                <a:cs typeface="Arial" charset="0"/>
              </a:rPr>
              <a:t> ®</a:t>
            </a:r>
            <a:r>
              <a:rPr lang="en-US" sz="1400" dirty="0" smtClean="0">
                <a:cs typeface="Arial" charset="0"/>
              </a:rPr>
              <a:t> </a:t>
            </a:r>
          </a:p>
        </p:txBody>
      </p:sp>
    </p:spTree>
    <p:extLst>
      <p:ext uri="{BB962C8B-B14F-4D97-AF65-F5344CB8AC3E}">
        <p14:creationId xmlns:p14="http://schemas.microsoft.com/office/powerpoint/2010/main" val="289065719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Ellips 7"/>
          <p:cNvSpPr/>
          <p:nvPr/>
        </p:nvSpPr>
        <p:spPr bwMode="auto">
          <a:xfrm>
            <a:off x="5735520" y="2036672"/>
            <a:ext cx="4405846" cy="3600400"/>
          </a:xfrm>
          <a:prstGeom prst="ellipse">
            <a:avLst/>
          </a:prstGeom>
          <a:gradFill flip="none" rotWithShape="1">
            <a:gsLst>
              <a:gs pos="0">
                <a:schemeClr val="bg1"/>
              </a:gs>
              <a:gs pos="31380">
                <a:srgbClr val="FFFFFF"/>
              </a:gs>
              <a:gs pos="60000">
                <a:schemeClr val="bg1">
                  <a:alpha val="93000"/>
                </a:schemeClr>
              </a:gs>
              <a:gs pos="100000">
                <a:schemeClr val="bg1">
                  <a:alpha val="0"/>
                </a:schemeClr>
              </a:gs>
            </a:gsLst>
            <a:path path="shape">
              <a:fillToRect l="50000" t="50000" r="50000" b="50000"/>
            </a:path>
            <a:tileRect/>
          </a:gradFill>
          <a:ln w="3175" cap="flat" cmpd="sng" algn="ctr">
            <a:noFill/>
            <a:prstDash val="solid"/>
            <a:round/>
            <a:headEnd type="none" w="med" len="med"/>
            <a:tailEnd type="none" w="med" len="med"/>
          </a:ln>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endParaRPr lang="en-US" sz="2000" dirty="0" smtClean="0">
              <a:solidFill>
                <a:srgbClr val="4D4D4D"/>
              </a:solidFill>
            </a:endParaRPr>
          </a:p>
        </p:txBody>
      </p:sp>
      <p:sp>
        <p:nvSpPr>
          <p:cNvPr id="14339" name="Rectangle 3"/>
          <p:cNvSpPr>
            <a:spLocks noGrp="1" noChangeArrowheads="1"/>
          </p:cNvSpPr>
          <p:nvPr>
            <p:ph type="title"/>
          </p:nvPr>
        </p:nvSpPr>
        <p:spPr/>
        <p:txBody>
          <a:bodyPr>
            <a:normAutofit/>
          </a:bodyPr>
          <a:lstStyle/>
          <a:p>
            <a:r>
              <a:rPr lang="en-US" noProof="0" dirty="0" smtClean="0"/>
              <a:t>Elekta R&amp;D locations</a:t>
            </a:r>
            <a:br>
              <a:rPr lang="en-US" noProof="0" dirty="0" smtClean="0"/>
            </a:br>
            <a:r>
              <a:rPr lang="en-US" noProof="0" dirty="0"/>
              <a:t> </a:t>
            </a:r>
            <a:r>
              <a:rPr lang="en-US" noProof="0" dirty="0" smtClean="0"/>
              <a:t>   </a:t>
            </a:r>
            <a:r>
              <a:rPr lang="en-US" sz="2800" noProof="0" dirty="0" smtClean="0"/>
              <a:t>Software development in ART</a:t>
            </a:r>
          </a:p>
        </p:txBody>
      </p:sp>
      <p:sp>
        <p:nvSpPr>
          <p:cNvPr id="4" name="Platshållare för bildnummer 3"/>
          <p:cNvSpPr>
            <a:spLocks noGrp="1"/>
          </p:cNvSpPr>
          <p:nvPr>
            <p:ph type="sldNum" sz="quarter" idx="12"/>
          </p:nvPr>
        </p:nvSpPr>
        <p:spPr/>
        <p:txBody>
          <a:bodyPr/>
          <a:lstStyle/>
          <a:p>
            <a:fld id="{92E846A6-F7B6-4197-891C-D48D34F2C185}" type="slidenum">
              <a:rPr lang="en-US" noProof="0" smtClean="0"/>
              <a:pPr/>
              <a:t>7</a:t>
            </a:fld>
            <a:endParaRPr lang="en-US" noProof="0" dirty="0"/>
          </a:p>
        </p:txBody>
      </p:sp>
      <p:grpSp>
        <p:nvGrpSpPr>
          <p:cNvPr id="2" name="Grupp 10"/>
          <p:cNvGrpSpPr/>
          <p:nvPr/>
        </p:nvGrpSpPr>
        <p:grpSpPr>
          <a:xfrm>
            <a:off x="523836" y="1647149"/>
            <a:ext cx="9500975" cy="3710677"/>
            <a:chOff x="1118178" y="2764884"/>
            <a:chExt cx="9245411" cy="3126932"/>
          </a:xfrm>
        </p:grpSpPr>
        <p:grpSp>
          <p:nvGrpSpPr>
            <p:cNvPr id="6" name="Group 80"/>
            <p:cNvGrpSpPr/>
            <p:nvPr/>
          </p:nvGrpSpPr>
          <p:grpSpPr>
            <a:xfrm>
              <a:off x="1118178" y="2764884"/>
              <a:ext cx="9245411" cy="3126932"/>
              <a:chOff x="1404583" y="1659078"/>
              <a:chExt cx="7585490" cy="2719260"/>
            </a:xfrm>
          </p:grpSpPr>
          <p:pic>
            <p:nvPicPr>
              <p:cNvPr id="3" name="Bildobjekt 2"/>
              <p:cNvPicPr>
                <a:picLocks noChangeAspect="1"/>
              </p:cNvPicPr>
              <p:nvPr/>
            </p:nvPicPr>
            <p:blipFill rotWithShape="1">
              <a:blip r:embed="rId3" cstate="screen">
                <a:extLst>
                  <a:ext uri="{28A0092B-C50C-407E-A947-70E740481C1C}">
                    <a14:useLocalDpi xmlns:a14="http://schemas.microsoft.com/office/drawing/2010/main"/>
                  </a:ext>
                </a:extLst>
              </a:blip>
              <a:srcRect l="-1" r="-382"/>
              <a:stretch/>
            </p:blipFill>
            <p:spPr>
              <a:xfrm>
                <a:off x="1404583" y="2008177"/>
                <a:ext cx="7585490" cy="2370161"/>
              </a:xfrm>
              <a:prstGeom prst="rect">
                <a:avLst/>
              </a:prstGeom>
            </p:spPr>
          </p:pic>
          <p:sp>
            <p:nvSpPr>
              <p:cNvPr id="46" name="Rectangle 5"/>
              <p:cNvSpPr>
                <a:spLocks noChangeArrowheads="1"/>
              </p:cNvSpPr>
              <p:nvPr/>
            </p:nvSpPr>
            <p:spPr bwMode="auto">
              <a:xfrm>
                <a:off x="6799401" y="1785952"/>
                <a:ext cx="542901" cy="22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400" i="1" dirty="0" smtClean="0">
                    <a:solidFill>
                      <a:srgbClr val="4D4D4D"/>
                    </a:solidFill>
                    <a:cs typeface="Arial" charset="0"/>
                  </a:rPr>
                  <a:t>Beijing</a:t>
                </a:r>
                <a:endParaRPr lang="en-US" sz="1400" i="1" dirty="0">
                  <a:solidFill>
                    <a:srgbClr val="4D4D4D"/>
                  </a:solidFill>
                  <a:cs typeface="Arial" charset="0"/>
                </a:endParaRPr>
              </a:p>
            </p:txBody>
          </p:sp>
          <p:sp>
            <p:nvSpPr>
              <p:cNvPr id="47" name="Text Box 7"/>
              <p:cNvSpPr txBox="1">
                <a:spLocks noChangeArrowheads="1"/>
              </p:cNvSpPr>
              <p:nvPr/>
            </p:nvSpPr>
            <p:spPr bwMode="auto">
              <a:xfrm>
                <a:off x="3909176" y="2334963"/>
                <a:ext cx="627929" cy="26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r>
                  <a:rPr lang="sv-SE" sz="1400" i="1" dirty="0">
                    <a:solidFill>
                      <a:srgbClr val="4D4D4D"/>
                    </a:solidFill>
                    <a:effectLst>
                      <a:glow rad="381000">
                        <a:schemeClr val="bg1">
                          <a:alpha val="70000"/>
                        </a:schemeClr>
                      </a:glow>
                    </a:effectLst>
                    <a:latin typeface="+mn-lt"/>
                    <a:cs typeface="Arial" charset="0"/>
                  </a:rPr>
                  <a:t>Crawley</a:t>
                </a:r>
                <a:endParaRPr lang="en-US" sz="1400" i="1" dirty="0">
                  <a:solidFill>
                    <a:srgbClr val="4D4D4D"/>
                  </a:solidFill>
                  <a:effectLst>
                    <a:glow rad="381000">
                      <a:schemeClr val="bg1">
                        <a:alpha val="70000"/>
                      </a:schemeClr>
                    </a:glow>
                  </a:effectLst>
                  <a:latin typeface="+mn-lt"/>
                  <a:cs typeface="Arial" charset="0"/>
                </a:endParaRPr>
              </a:p>
            </p:txBody>
          </p:sp>
          <p:sp>
            <p:nvSpPr>
              <p:cNvPr id="48" name="Text Box 8"/>
              <p:cNvSpPr txBox="1">
                <a:spLocks noChangeArrowheads="1"/>
              </p:cNvSpPr>
              <p:nvPr/>
            </p:nvSpPr>
            <p:spPr bwMode="auto">
              <a:xfrm>
                <a:off x="3996725" y="1659078"/>
                <a:ext cx="775495" cy="39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lnSpc>
                    <a:spcPts val="1400"/>
                  </a:lnSpc>
                </a:pPr>
                <a:r>
                  <a:rPr lang="sv-SE" sz="1400" i="1" dirty="0" smtClean="0">
                    <a:solidFill>
                      <a:srgbClr val="4D4D4D"/>
                    </a:solidFill>
                    <a:latin typeface="+mn-lt"/>
                    <a:cs typeface="Arial" charset="0"/>
                  </a:rPr>
                  <a:t>Stockholm</a:t>
                </a:r>
                <a:br>
                  <a:rPr lang="sv-SE" sz="1400" i="1" dirty="0" smtClean="0">
                    <a:solidFill>
                      <a:srgbClr val="4D4D4D"/>
                    </a:solidFill>
                    <a:latin typeface="+mn-lt"/>
                    <a:cs typeface="Arial" charset="0"/>
                  </a:rPr>
                </a:br>
                <a:r>
                  <a:rPr lang="sv-SE" sz="1400" i="1" dirty="0" smtClean="0">
                    <a:solidFill>
                      <a:srgbClr val="4D4D4D"/>
                    </a:solidFill>
                    <a:latin typeface="+mn-lt"/>
                    <a:cs typeface="Arial" charset="0"/>
                  </a:rPr>
                  <a:t>&amp; Uppsala</a:t>
                </a:r>
                <a:endParaRPr lang="en-US" sz="1400" i="1" dirty="0">
                  <a:solidFill>
                    <a:srgbClr val="4D4D4D"/>
                  </a:solidFill>
                  <a:latin typeface="+mn-lt"/>
                  <a:cs typeface="Arial" charset="0"/>
                </a:endParaRPr>
              </a:p>
            </p:txBody>
          </p:sp>
          <p:sp>
            <p:nvSpPr>
              <p:cNvPr id="49" name="Text Box 9"/>
              <p:cNvSpPr txBox="1">
                <a:spLocks noChangeArrowheads="1"/>
              </p:cNvSpPr>
              <p:nvPr/>
            </p:nvSpPr>
            <p:spPr bwMode="auto">
              <a:xfrm>
                <a:off x="5093185" y="1916503"/>
                <a:ext cx="617092" cy="26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sv-SE" sz="1400" i="1" dirty="0">
                    <a:solidFill>
                      <a:srgbClr val="4D4D4D"/>
                    </a:solidFill>
                    <a:latin typeface="+mn-lt"/>
                    <a:cs typeface="Arial" charset="0"/>
                  </a:rPr>
                  <a:t>Helsinki</a:t>
                </a:r>
                <a:endParaRPr lang="en-US" sz="1400" i="1" dirty="0">
                  <a:solidFill>
                    <a:srgbClr val="4D4D4D"/>
                  </a:solidFill>
                  <a:latin typeface="+mn-lt"/>
                  <a:cs typeface="Arial" charset="0"/>
                </a:endParaRPr>
              </a:p>
            </p:txBody>
          </p:sp>
          <p:sp>
            <p:nvSpPr>
              <p:cNvPr id="52" name="Text Box 17"/>
              <p:cNvSpPr txBox="1">
                <a:spLocks noChangeArrowheads="1"/>
              </p:cNvSpPr>
              <p:nvPr/>
            </p:nvSpPr>
            <p:spPr bwMode="auto">
              <a:xfrm>
                <a:off x="4351562" y="3686460"/>
                <a:ext cx="1166740" cy="23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nSpc>
                    <a:spcPct val="85000"/>
                  </a:lnSpc>
                </a:pPr>
                <a:r>
                  <a:rPr lang="sv-SE" sz="1400" i="1" dirty="0">
                    <a:solidFill>
                      <a:srgbClr val="4D4D4D"/>
                    </a:solidFill>
                    <a:latin typeface="+mn-lt"/>
                    <a:cs typeface="Arial" charset="0"/>
                  </a:rPr>
                  <a:t>Schwabmünchen</a:t>
                </a:r>
                <a:endParaRPr lang="en-US" sz="1400" i="1" dirty="0">
                  <a:solidFill>
                    <a:srgbClr val="4D4D4D"/>
                  </a:solidFill>
                  <a:latin typeface="+mn-lt"/>
                  <a:cs typeface="Arial" charset="0"/>
                </a:endParaRPr>
              </a:p>
            </p:txBody>
          </p:sp>
          <p:sp>
            <p:nvSpPr>
              <p:cNvPr id="53" name="Rectangle 19"/>
              <p:cNvSpPr>
                <a:spLocks noChangeArrowheads="1"/>
              </p:cNvSpPr>
              <p:nvPr/>
            </p:nvSpPr>
            <p:spPr bwMode="auto">
              <a:xfrm>
                <a:off x="6433933" y="3441120"/>
                <a:ext cx="710472" cy="26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sv-SE" sz="1400" i="1" dirty="0">
                    <a:solidFill>
                      <a:srgbClr val="4D4D4D"/>
                    </a:solidFill>
                    <a:cs typeface="Arial" charset="0"/>
                  </a:rPr>
                  <a:t>Shanghai</a:t>
                </a:r>
                <a:endParaRPr lang="en-US" sz="1400" i="1" dirty="0">
                  <a:solidFill>
                    <a:srgbClr val="4D4D4D"/>
                  </a:solidFill>
                  <a:cs typeface="Arial" charset="0"/>
                </a:endParaRPr>
              </a:p>
            </p:txBody>
          </p:sp>
          <p:sp>
            <p:nvSpPr>
              <p:cNvPr id="54" name="Freeform 23"/>
              <p:cNvSpPr>
                <a:spLocks/>
              </p:cNvSpPr>
              <p:nvPr/>
            </p:nvSpPr>
            <p:spPr bwMode="auto">
              <a:xfrm>
                <a:off x="4507928" y="2472516"/>
                <a:ext cx="72231" cy="358775"/>
              </a:xfrm>
              <a:custGeom>
                <a:avLst/>
                <a:gdLst>
                  <a:gd name="T0" fmla="*/ 0 w 91"/>
                  <a:gd name="T1" fmla="*/ 0 h 226"/>
                  <a:gd name="T2" fmla="*/ 2147480368 w 91"/>
                  <a:gd name="T3" fmla="*/ 0 h 226"/>
                  <a:gd name="T4" fmla="*/ 2147480368 w 91"/>
                  <a:gd name="T5" fmla="*/ 2147480508 h 226"/>
                  <a:gd name="T6" fmla="*/ 0 60000 65536"/>
                  <a:gd name="T7" fmla="*/ 0 60000 65536"/>
                  <a:gd name="T8" fmla="*/ 0 60000 65536"/>
                  <a:gd name="T9" fmla="*/ 0 w 91"/>
                  <a:gd name="T10" fmla="*/ 0 h 226"/>
                  <a:gd name="T11" fmla="*/ 91 w 91"/>
                  <a:gd name="T12" fmla="*/ 226 h 226"/>
                </a:gdLst>
                <a:ahLst/>
                <a:cxnLst>
                  <a:cxn ang="T6">
                    <a:pos x="T0" y="T1"/>
                  </a:cxn>
                  <a:cxn ang="T7">
                    <a:pos x="T2" y="T3"/>
                  </a:cxn>
                  <a:cxn ang="T8">
                    <a:pos x="T4" y="T5"/>
                  </a:cxn>
                </a:cxnLst>
                <a:rect l="T9" t="T10" r="T11" b="T12"/>
                <a:pathLst>
                  <a:path w="91" h="226">
                    <a:moveTo>
                      <a:pt x="0" y="0"/>
                    </a:moveTo>
                    <a:lnTo>
                      <a:pt x="91" y="0"/>
                    </a:lnTo>
                    <a:lnTo>
                      <a:pt x="91" y="226"/>
                    </a:ln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dirty="0"/>
              </a:p>
            </p:txBody>
          </p:sp>
          <p:sp>
            <p:nvSpPr>
              <p:cNvPr id="55" name="Freeform 24"/>
              <p:cNvSpPr>
                <a:spLocks/>
              </p:cNvSpPr>
              <p:nvPr/>
            </p:nvSpPr>
            <p:spPr bwMode="auto">
              <a:xfrm>
                <a:off x="4713995" y="1916891"/>
                <a:ext cx="144462" cy="776287"/>
              </a:xfrm>
              <a:custGeom>
                <a:avLst/>
                <a:gdLst>
                  <a:gd name="T0" fmla="*/ 0 w 91"/>
                  <a:gd name="T1" fmla="*/ 0 h 226"/>
                  <a:gd name="T2" fmla="*/ 2147480368 w 91"/>
                  <a:gd name="T3" fmla="*/ 0 h 226"/>
                  <a:gd name="T4" fmla="*/ 2147480368 w 91"/>
                  <a:gd name="T5" fmla="*/ 2147483647 h 226"/>
                  <a:gd name="T6" fmla="*/ 0 60000 65536"/>
                  <a:gd name="T7" fmla="*/ 0 60000 65536"/>
                  <a:gd name="T8" fmla="*/ 0 60000 65536"/>
                  <a:gd name="T9" fmla="*/ 0 w 91"/>
                  <a:gd name="T10" fmla="*/ 0 h 226"/>
                  <a:gd name="T11" fmla="*/ 91 w 91"/>
                  <a:gd name="T12" fmla="*/ 226 h 226"/>
                </a:gdLst>
                <a:ahLst/>
                <a:cxnLst>
                  <a:cxn ang="T6">
                    <a:pos x="T0" y="T1"/>
                  </a:cxn>
                  <a:cxn ang="T7">
                    <a:pos x="T2" y="T3"/>
                  </a:cxn>
                  <a:cxn ang="T8">
                    <a:pos x="T4" y="T5"/>
                  </a:cxn>
                </a:cxnLst>
                <a:rect l="T9" t="T10" r="T11" b="T12"/>
                <a:pathLst>
                  <a:path w="91" h="226">
                    <a:moveTo>
                      <a:pt x="0" y="0"/>
                    </a:moveTo>
                    <a:lnTo>
                      <a:pt x="91" y="0"/>
                    </a:lnTo>
                    <a:lnTo>
                      <a:pt x="91" y="226"/>
                    </a:ln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dirty="0"/>
              </a:p>
            </p:txBody>
          </p:sp>
          <p:sp>
            <p:nvSpPr>
              <p:cNvPr id="56" name="Freeform 25"/>
              <p:cNvSpPr>
                <a:spLocks/>
              </p:cNvSpPr>
              <p:nvPr/>
            </p:nvSpPr>
            <p:spPr bwMode="auto">
              <a:xfrm flipH="1">
                <a:off x="4978787" y="2045732"/>
                <a:ext cx="144462" cy="585787"/>
              </a:xfrm>
              <a:custGeom>
                <a:avLst/>
                <a:gdLst>
                  <a:gd name="T0" fmla="*/ 0 w 91"/>
                  <a:gd name="T1" fmla="*/ 0 h 226"/>
                  <a:gd name="T2" fmla="*/ 2147480368 w 91"/>
                  <a:gd name="T3" fmla="*/ 0 h 226"/>
                  <a:gd name="T4" fmla="*/ 2147480368 w 91"/>
                  <a:gd name="T5" fmla="*/ 2147483647 h 226"/>
                  <a:gd name="T6" fmla="*/ 0 60000 65536"/>
                  <a:gd name="T7" fmla="*/ 0 60000 65536"/>
                  <a:gd name="T8" fmla="*/ 0 60000 65536"/>
                  <a:gd name="T9" fmla="*/ 0 w 91"/>
                  <a:gd name="T10" fmla="*/ 0 h 226"/>
                  <a:gd name="T11" fmla="*/ 91 w 91"/>
                  <a:gd name="T12" fmla="*/ 226 h 226"/>
                </a:gdLst>
                <a:ahLst/>
                <a:cxnLst>
                  <a:cxn ang="T6">
                    <a:pos x="T0" y="T1"/>
                  </a:cxn>
                  <a:cxn ang="T7">
                    <a:pos x="T2" y="T3"/>
                  </a:cxn>
                  <a:cxn ang="T8">
                    <a:pos x="T4" y="T5"/>
                  </a:cxn>
                </a:cxnLst>
                <a:rect l="T9" t="T10" r="T11" b="T12"/>
                <a:pathLst>
                  <a:path w="91" h="226">
                    <a:moveTo>
                      <a:pt x="0" y="0"/>
                    </a:moveTo>
                    <a:lnTo>
                      <a:pt x="91" y="0"/>
                    </a:lnTo>
                    <a:lnTo>
                      <a:pt x="91" y="226"/>
                    </a:ln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dirty="0"/>
              </a:p>
            </p:txBody>
          </p:sp>
          <p:sp>
            <p:nvSpPr>
              <p:cNvPr id="59" name="Freeform 29"/>
              <p:cNvSpPr>
                <a:spLocks/>
              </p:cNvSpPr>
              <p:nvPr/>
            </p:nvSpPr>
            <p:spPr bwMode="auto">
              <a:xfrm flipV="1">
                <a:off x="7093602" y="2992953"/>
                <a:ext cx="69850" cy="589621"/>
              </a:xfrm>
              <a:custGeom>
                <a:avLst/>
                <a:gdLst>
                  <a:gd name="T0" fmla="*/ 0 w 91"/>
                  <a:gd name="T1" fmla="*/ 0 h 226"/>
                  <a:gd name="T2" fmla="*/ 242752177 w 91"/>
                  <a:gd name="T3" fmla="*/ 0 h 226"/>
                  <a:gd name="T4" fmla="*/ 242752177 w 91"/>
                  <a:gd name="T5" fmla="*/ 2147483647 h 226"/>
                  <a:gd name="T6" fmla="*/ 0 60000 65536"/>
                  <a:gd name="T7" fmla="*/ 0 60000 65536"/>
                  <a:gd name="T8" fmla="*/ 0 60000 65536"/>
                  <a:gd name="T9" fmla="*/ 0 w 91"/>
                  <a:gd name="T10" fmla="*/ 0 h 226"/>
                  <a:gd name="T11" fmla="*/ 91 w 91"/>
                  <a:gd name="T12" fmla="*/ 226 h 226"/>
                </a:gdLst>
                <a:ahLst/>
                <a:cxnLst>
                  <a:cxn ang="T6">
                    <a:pos x="T0" y="T1"/>
                  </a:cxn>
                  <a:cxn ang="T7">
                    <a:pos x="T2" y="T3"/>
                  </a:cxn>
                  <a:cxn ang="T8">
                    <a:pos x="T4" y="T5"/>
                  </a:cxn>
                </a:cxnLst>
                <a:rect l="T9" t="T10" r="T11" b="T12"/>
                <a:pathLst>
                  <a:path w="91" h="226">
                    <a:moveTo>
                      <a:pt x="0" y="0"/>
                    </a:moveTo>
                    <a:lnTo>
                      <a:pt x="91" y="0"/>
                    </a:lnTo>
                    <a:lnTo>
                      <a:pt x="91" y="226"/>
                    </a:ln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dirty="0"/>
              </a:p>
            </p:txBody>
          </p:sp>
          <p:sp>
            <p:nvSpPr>
              <p:cNvPr id="60" name="Line 30"/>
              <p:cNvSpPr>
                <a:spLocks noChangeShapeType="1"/>
              </p:cNvSpPr>
              <p:nvPr/>
            </p:nvSpPr>
            <p:spPr bwMode="auto">
              <a:xfrm>
                <a:off x="7070836" y="2008827"/>
                <a:ext cx="0" cy="71929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dirty="0"/>
              </a:p>
            </p:txBody>
          </p:sp>
          <p:sp>
            <p:nvSpPr>
              <p:cNvPr id="61" name="Rectangle 32"/>
              <p:cNvSpPr>
                <a:spLocks noChangeArrowheads="1"/>
              </p:cNvSpPr>
              <p:nvPr/>
            </p:nvSpPr>
            <p:spPr bwMode="auto">
              <a:xfrm>
                <a:off x="2492992" y="3608480"/>
                <a:ext cx="643396" cy="26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sv-SE" sz="1400" i="1" dirty="0">
                    <a:solidFill>
                      <a:srgbClr val="4D4D4D"/>
                    </a:solidFill>
                    <a:cs typeface="Arial" charset="0"/>
                  </a:rPr>
                  <a:t>St. Louis</a:t>
                </a:r>
                <a:endParaRPr lang="en-US" sz="1400" i="1" dirty="0">
                  <a:solidFill>
                    <a:srgbClr val="4D4D4D"/>
                  </a:solidFill>
                  <a:cs typeface="Arial" charset="0"/>
                </a:endParaRPr>
              </a:p>
            </p:txBody>
          </p:sp>
          <p:sp>
            <p:nvSpPr>
              <p:cNvPr id="62" name="Freeform 33"/>
              <p:cNvSpPr>
                <a:spLocks/>
              </p:cNvSpPr>
              <p:nvPr/>
            </p:nvSpPr>
            <p:spPr bwMode="auto">
              <a:xfrm flipH="1">
                <a:off x="2902861" y="3274942"/>
                <a:ext cx="97394" cy="393420"/>
              </a:xfrm>
              <a:custGeom>
                <a:avLst/>
                <a:gdLst>
                  <a:gd name="T0" fmla="*/ 0 w 91"/>
                  <a:gd name="T1" fmla="*/ 0 h 226"/>
                  <a:gd name="T2" fmla="*/ 1250966930 w 91"/>
                  <a:gd name="T3" fmla="*/ 0 h 226"/>
                  <a:gd name="T4" fmla="*/ 1250966930 w 91"/>
                  <a:gd name="T5" fmla="*/ 2147483647 h 226"/>
                  <a:gd name="T6" fmla="*/ 0 60000 65536"/>
                  <a:gd name="T7" fmla="*/ 0 60000 65536"/>
                  <a:gd name="T8" fmla="*/ 0 60000 65536"/>
                  <a:gd name="T9" fmla="*/ 0 w 91"/>
                  <a:gd name="T10" fmla="*/ 0 h 226"/>
                  <a:gd name="T11" fmla="*/ 91 w 91"/>
                  <a:gd name="T12" fmla="*/ 226 h 226"/>
                </a:gdLst>
                <a:ahLst/>
                <a:cxnLst>
                  <a:cxn ang="T6">
                    <a:pos x="T0" y="T1"/>
                  </a:cxn>
                  <a:cxn ang="T7">
                    <a:pos x="T2" y="T3"/>
                  </a:cxn>
                  <a:cxn ang="T8">
                    <a:pos x="T4" y="T5"/>
                  </a:cxn>
                </a:cxnLst>
                <a:rect l="T9" t="T10" r="T11" b="T12"/>
                <a:pathLst>
                  <a:path w="91" h="226">
                    <a:moveTo>
                      <a:pt x="0" y="0"/>
                    </a:moveTo>
                    <a:lnTo>
                      <a:pt x="91" y="0"/>
                    </a:lnTo>
                    <a:lnTo>
                      <a:pt x="91" y="226"/>
                    </a:ln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dirty="0"/>
              </a:p>
            </p:txBody>
          </p:sp>
          <p:sp>
            <p:nvSpPr>
              <p:cNvPr id="63" name="Rectangle 35"/>
              <p:cNvSpPr>
                <a:spLocks noChangeArrowheads="1"/>
              </p:cNvSpPr>
              <p:nvPr/>
            </p:nvSpPr>
            <p:spPr bwMode="auto">
              <a:xfrm>
                <a:off x="3290468" y="2827499"/>
                <a:ext cx="707735" cy="26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sv-SE" sz="1400" i="1" dirty="0">
                    <a:solidFill>
                      <a:srgbClr val="4D4D4D"/>
                    </a:solidFill>
                    <a:effectLst>
                      <a:glow rad="381000">
                        <a:schemeClr val="bg1">
                          <a:alpha val="70000"/>
                        </a:schemeClr>
                      </a:glow>
                    </a:effectLst>
                    <a:cs typeface="Arial" charset="0"/>
                  </a:rPr>
                  <a:t>Montreal</a:t>
                </a:r>
                <a:endParaRPr lang="en-US" sz="1400" i="1" dirty="0">
                  <a:solidFill>
                    <a:srgbClr val="4D4D4D"/>
                  </a:solidFill>
                  <a:effectLst>
                    <a:glow rad="381000">
                      <a:schemeClr val="bg1">
                        <a:alpha val="70000"/>
                      </a:schemeClr>
                    </a:glow>
                  </a:effectLst>
                  <a:cs typeface="Arial" charset="0"/>
                </a:endParaRPr>
              </a:p>
            </p:txBody>
          </p:sp>
          <p:sp>
            <p:nvSpPr>
              <p:cNvPr id="64" name="Text Box 35"/>
              <p:cNvSpPr txBox="1">
                <a:spLocks noChangeArrowheads="1"/>
              </p:cNvSpPr>
              <p:nvPr/>
            </p:nvSpPr>
            <p:spPr bwMode="auto">
              <a:xfrm>
                <a:off x="3237789" y="2067939"/>
                <a:ext cx="1350962" cy="26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sv-SE" sz="1400" i="1" dirty="0">
                    <a:solidFill>
                      <a:srgbClr val="4D4D4D"/>
                    </a:solidFill>
                    <a:effectLst>
                      <a:glow rad="381000">
                        <a:schemeClr val="bg1">
                          <a:alpha val="70000"/>
                        </a:schemeClr>
                      </a:glow>
                    </a:effectLst>
                    <a:latin typeface="+mn-lt"/>
                    <a:cs typeface="Arial" charset="0"/>
                  </a:rPr>
                  <a:t>Veenendaal</a:t>
                </a:r>
                <a:endParaRPr lang="en-US" sz="1400" i="1" dirty="0">
                  <a:solidFill>
                    <a:srgbClr val="4D4D4D"/>
                  </a:solidFill>
                  <a:effectLst>
                    <a:glow rad="381000">
                      <a:schemeClr val="bg1">
                        <a:alpha val="70000"/>
                      </a:schemeClr>
                    </a:glow>
                  </a:effectLst>
                  <a:latin typeface="+mn-lt"/>
                  <a:cs typeface="Arial" charset="0"/>
                </a:endParaRPr>
              </a:p>
            </p:txBody>
          </p:sp>
          <p:sp>
            <p:nvSpPr>
              <p:cNvPr id="66" name="Freeform 23"/>
              <p:cNvSpPr>
                <a:spLocks/>
              </p:cNvSpPr>
              <p:nvPr/>
            </p:nvSpPr>
            <p:spPr bwMode="auto">
              <a:xfrm>
                <a:off x="4579311" y="2208991"/>
                <a:ext cx="146050" cy="627062"/>
              </a:xfrm>
              <a:custGeom>
                <a:avLst/>
                <a:gdLst>
                  <a:gd name="T0" fmla="*/ 0 w 91"/>
                  <a:gd name="T1" fmla="*/ 0 h 226"/>
                  <a:gd name="T2" fmla="*/ 2147483647 w 91"/>
                  <a:gd name="T3" fmla="*/ 0 h 226"/>
                  <a:gd name="T4" fmla="*/ 2147483647 w 91"/>
                  <a:gd name="T5" fmla="*/ 2147483647 h 226"/>
                  <a:gd name="T6" fmla="*/ 0 60000 65536"/>
                  <a:gd name="T7" fmla="*/ 0 60000 65536"/>
                  <a:gd name="T8" fmla="*/ 0 60000 65536"/>
                  <a:gd name="T9" fmla="*/ 0 w 91"/>
                  <a:gd name="T10" fmla="*/ 0 h 226"/>
                  <a:gd name="T11" fmla="*/ 91 w 91"/>
                  <a:gd name="T12" fmla="*/ 226 h 226"/>
                </a:gdLst>
                <a:ahLst/>
                <a:cxnLst>
                  <a:cxn ang="T6">
                    <a:pos x="T0" y="T1"/>
                  </a:cxn>
                  <a:cxn ang="T7">
                    <a:pos x="T2" y="T3"/>
                  </a:cxn>
                  <a:cxn ang="T8">
                    <a:pos x="T4" y="T5"/>
                  </a:cxn>
                </a:cxnLst>
                <a:rect l="T9" t="T10" r="T11" b="T12"/>
                <a:pathLst>
                  <a:path w="91" h="226">
                    <a:moveTo>
                      <a:pt x="0" y="0"/>
                    </a:moveTo>
                    <a:lnTo>
                      <a:pt x="91" y="0"/>
                    </a:lnTo>
                    <a:lnTo>
                      <a:pt x="91" y="226"/>
                    </a:ln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dirty="0"/>
              </a:p>
            </p:txBody>
          </p:sp>
          <p:sp>
            <p:nvSpPr>
              <p:cNvPr id="51" name="Rectangle 12"/>
              <p:cNvSpPr>
                <a:spLocks noChangeArrowheads="1"/>
              </p:cNvSpPr>
              <p:nvPr/>
            </p:nvSpPr>
            <p:spPr bwMode="auto">
              <a:xfrm>
                <a:off x="1670602" y="3225506"/>
                <a:ext cx="756661" cy="267651"/>
              </a:xfrm>
              <a:prstGeom prst="rect">
                <a:avLst/>
              </a:prstGeom>
              <a:noFill/>
              <a:ln>
                <a:noFill/>
              </a:ln>
              <a:extLst/>
            </p:spPr>
            <p:txBody>
              <a:bodyPr wrap="none">
                <a:spAutoFit/>
              </a:bodyPr>
              <a:lstStyle/>
              <a:p>
                <a:r>
                  <a:rPr lang="sv-SE" sz="1400" i="1" dirty="0">
                    <a:solidFill>
                      <a:srgbClr val="4D4D4D"/>
                    </a:solidFill>
                    <a:cs typeface="Arial" charset="0"/>
                  </a:rPr>
                  <a:t>Sunnyvale</a:t>
                </a:r>
                <a:endParaRPr lang="en-US" sz="1400" i="1" dirty="0">
                  <a:solidFill>
                    <a:srgbClr val="4D4D4D"/>
                  </a:solidFill>
                  <a:cs typeface="Arial" charset="0"/>
                </a:endParaRPr>
              </a:p>
            </p:txBody>
          </p:sp>
          <p:sp>
            <p:nvSpPr>
              <p:cNvPr id="69" name="Freeform 33"/>
              <p:cNvSpPr>
                <a:spLocks/>
              </p:cNvSpPr>
              <p:nvPr/>
            </p:nvSpPr>
            <p:spPr bwMode="auto">
              <a:xfrm rot="16200000" flipV="1">
                <a:off x="5062343" y="2612216"/>
                <a:ext cx="119627" cy="438156"/>
              </a:xfrm>
              <a:custGeom>
                <a:avLst/>
                <a:gdLst>
                  <a:gd name="T0" fmla="*/ 0 w 91"/>
                  <a:gd name="T1" fmla="*/ 0 h 226"/>
                  <a:gd name="T2" fmla="*/ 1250966930 w 91"/>
                  <a:gd name="T3" fmla="*/ 0 h 226"/>
                  <a:gd name="T4" fmla="*/ 1250966930 w 91"/>
                  <a:gd name="T5" fmla="*/ 2147483647 h 226"/>
                  <a:gd name="T6" fmla="*/ 0 60000 65536"/>
                  <a:gd name="T7" fmla="*/ 0 60000 65536"/>
                  <a:gd name="T8" fmla="*/ 0 60000 65536"/>
                  <a:gd name="T9" fmla="*/ 0 w 91"/>
                  <a:gd name="T10" fmla="*/ 0 h 226"/>
                  <a:gd name="T11" fmla="*/ 91 w 91"/>
                  <a:gd name="T12" fmla="*/ 226 h 226"/>
                </a:gdLst>
                <a:ahLst/>
                <a:cxnLst>
                  <a:cxn ang="T6">
                    <a:pos x="T0" y="T1"/>
                  </a:cxn>
                  <a:cxn ang="T7">
                    <a:pos x="T2" y="T3"/>
                  </a:cxn>
                  <a:cxn ang="T8">
                    <a:pos x="T4" y="T5"/>
                  </a:cxn>
                </a:cxnLst>
                <a:rect l="T9" t="T10" r="T11" b="T12"/>
                <a:pathLst>
                  <a:path w="91" h="226">
                    <a:moveTo>
                      <a:pt x="0" y="0"/>
                    </a:moveTo>
                    <a:lnTo>
                      <a:pt x="91" y="0"/>
                    </a:lnTo>
                    <a:lnTo>
                      <a:pt x="91" y="226"/>
                    </a:ln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dirty="0"/>
              </a:p>
            </p:txBody>
          </p:sp>
          <p:sp>
            <p:nvSpPr>
              <p:cNvPr id="71" name="Text Box 17"/>
              <p:cNvSpPr txBox="1">
                <a:spLocks noChangeArrowheads="1"/>
              </p:cNvSpPr>
              <p:nvPr/>
            </p:nvSpPr>
            <p:spPr bwMode="auto">
              <a:xfrm>
                <a:off x="5097812" y="2871528"/>
                <a:ext cx="723834" cy="23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nSpc>
                    <a:spcPct val="85000"/>
                  </a:lnSpc>
                </a:pPr>
                <a:r>
                  <a:rPr lang="sv-SE" sz="1400" i="1" dirty="0" smtClean="0">
                    <a:solidFill>
                      <a:srgbClr val="4D4D4D"/>
                    </a:solidFill>
                    <a:effectLst>
                      <a:glow rad="228600">
                        <a:schemeClr val="bg1">
                          <a:alpha val="60000"/>
                        </a:schemeClr>
                      </a:glow>
                    </a:effectLst>
                    <a:latin typeface="+mn-lt"/>
                    <a:cs typeface="Arial" charset="0"/>
                  </a:rPr>
                  <a:t>Linköping</a:t>
                </a:r>
                <a:endParaRPr lang="en-US" sz="1400" i="1" dirty="0">
                  <a:solidFill>
                    <a:srgbClr val="4D4D4D"/>
                  </a:solidFill>
                  <a:effectLst>
                    <a:glow rad="228600">
                      <a:schemeClr val="bg1">
                        <a:alpha val="60000"/>
                      </a:schemeClr>
                    </a:glow>
                  </a:effectLst>
                  <a:latin typeface="+mn-lt"/>
                  <a:cs typeface="Arial" charset="0"/>
                </a:endParaRPr>
              </a:p>
            </p:txBody>
          </p:sp>
          <p:sp>
            <p:nvSpPr>
              <p:cNvPr id="73" name="Text Box 17"/>
              <p:cNvSpPr txBox="1">
                <a:spLocks noChangeArrowheads="1"/>
              </p:cNvSpPr>
              <p:nvPr/>
            </p:nvSpPr>
            <p:spPr bwMode="auto">
              <a:xfrm>
                <a:off x="5015493" y="3098491"/>
                <a:ext cx="498724" cy="23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nSpc>
                    <a:spcPct val="85000"/>
                  </a:lnSpc>
                </a:pPr>
                <a:r>
                  <a:rPr lang="sv-SE" sz="1400" i="1" dirty="0" smtClean="0">
                    <a:solidFill>
                      <a:srgbClr val="4D4D4D"/>
                    </a:solidFill>
                    <a:effectLst>
                      <a:glow rad="228600">
                        <a:schemeClr val="bg1">
                          <a:alpha val="60000"/>
                        </a:schemeClr>
                      </a:glow>
                    </a:effectLst>
                    <a:latin typeface="+mn-lt"/>
                    <a:cs typeface="Arial" charset="0"/>
                  </a:rPr>
                  <a:t>Milan</a:t>
                </a:r>
                <a:endParaRPr lang="en-US" sz="1400" i="1" dirty="0">
                  <a:solidFill>
                    <a:srgbClr val="4D4D4D"/>
                  </a:solidFill>
                  <a:effectLst>
                    <a:glow rad="228600">
                      <a:schemeClr val="bg1">
                        <a:alpha val="60000"/>
                      </a:schemeClr>
                    </a:glow>
                  </a:effectLst>
                  <a:latin typeface="+mn-lt"/>
                  <a:cs typeface="Arial" charset="0"/>
                </a:endParaRPr>
              </a:p>
            </p:txBody>
          </p:sp>
          <p:sp>
            <p:nvSpPr>
              <p:cNvPr id="74" name="Line 30"/>
              <p:cNvSpPr>
                <a:spLocks noChangeShapeType="1"/>
              </p:cNvSpPr>
              <p:nvPr/>
            </p:nvSpPr>
            <p:spPr bwMode="auto">
              <a:xfrm>
                <a:off x="4879624" y="2967309"/>
                <a:ext cx="0" cy="71929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dirty="0"/>
              </a:p>
            </p:txBody>
          </p:sp>
          <p:sp>
            <p:nvSpPr>
              <p:cNvPr id="76" name="Freeform 33"/>
              <p:cNvSpPr>
                <a:spLocks/>
              </p:cNvSpPr>
              <p:nvPr/>
            </p:nvSpPr>
            <p:spPr bwMode="auto">
              <a:xfrm flipH="1" flipV="1">
                <a:off x="4997822" y="3000466"/>
                <a:ext cx="78973" cy="212586"/>
              </a:xfrm>
              <a:custGeom>
                <a:avLst/>
                <a:gdLst>
                  <a:gd name="T0" fmla="*/ 0 w 91"/>
                  <a:gd name="T1" fmla="*/ 0 h 226"/>
                  <a:gd name="T2" fmla="*/ 1250966930 w 91"/>
                  <a:gd name="T3" fmla="*/ 0 h 226"/>
                  <a:gd name="T4" fmla="*/ 1250966930 w 91"/>
                  <a:gd name="T5" fmla="*/ 2147483647 h 226"/>
                  <a:gd name="T6" fmla="*/ 0 60000 65536"/>
                  <a:gd name="T7" fmla="*/ 0 60000 65536"/>
                  <a:gd name="T8" fmla="*/ 0 60000 65536"/>
                  <a:gd name="T9" fmla="*/ 0 w 91"/>
                  <a:gd name="T10" fmla="*/ 0 h 226"/>
                  <a:gd name="T11" fmla="*/ 91 w 91"/>
                  <a:gd name="T12" fmla="*/ 226 h 226"/>
                </a:gdLst>
                <a:ahLst/>
                <a:cxnLst>
                  <a:cxn ang="T6">
                    <a:pos x="T0" y="T1"/>
                  </a:cxn>
                  <a:cxn ang="T7">
                    <a:pos x="T2" y="T3"/>
                  </a:cxn>
                  <a:cxn ang="T8">
                    <a:pos x="T4" y="T5"/>
                  </a:cxn>
                </a:cxnLst>
                <a:rect l="T9" t="T10" r="T11" b="T12"/>
                <a:pathLst>
                  <a:path w="91" h="226">
                    <a:moveTo>
                      <a:pt x="0" y="0"/>
                    </a:moveTo>
                    <a:lnTo>
                      <a:pt x="91" y="0"/>
                    </a:lnTo>
                    <a:lnTo>
                      <a:pt x="91" y="226"/>
                    </a:ln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dirty="0"/>
              </a:p>
            </p:txBody>
          </p:sp>
        </p:grpSp>
        <p:sp>
          <p:nvSpPr>
            <p:cNvPr id="117" name="Ellips 116"/>
            <p:cNvSpPr/>
            <p:nvPr/>
          </p:nvSpPr>
          <p:spPr bwMode="auto">
            <a:xfrm>
              <a:off x="2262714" y="4546028"/>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endParaRPr lang="en-US" sz="2000" dirty="0" smtClean="0">
                <a:solidFill>
                  <a:srgbClr val="4D4D4D"/>
                </a:solidFill>
              </a:endParaRPr>
            </a:p>
          </p:txBody>
        </p:sp>
        <p:sp>
          <p:nvSpPr>
            <p:cNvPr id="119" name="Ellips 118"/>
            <p:cNvSpPr/>
            <p:nvPr/>
          </p:nvSpPr>
          <p:spPr bwMode="auto">
            <a:xfrm>
              <a:off x="3097479" y="4562287"/>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20" name="Ellips 119"/>
            <p:cNvSpPr/>
            <p:nvPr/>
          </p:nvSpPr>
          <p:spPr bwMode="auto">
            <a:xfrm>
              <a:off x="3390327" y="4333687"/>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21" name="Ellips 120"/>
            <p:cNvSpPr/>
            <p:nvPr/>
          </p:nvSpPr>
          <p:spPr bwMode="auto">
            <a:xfrm>
              <a:off x="4924054" y="4140755"/>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22" name="Ellips 121"/>
            <p:cNvSpPr/>
            <p:nvPr/>
          </p:nvSpPr>
          <p:spPr bwMode="auto">
            <a:xfrm>
              <a:off x="5105637" y="4132649"/>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23" name="Ellips 122"/>
            <p:cNvSpPr/>
            <p:nvPr/>
          </p:nvSpPr>
          <p:spPr bwMode="auto">
            <a:xfrm>
              <a:off x="5418542" y="3905670"/>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24" name="Ellips 123"/>
            <p:cNvSpPr/>
            <p:nvPr/>
          </p:nvSpPr>
          <p:spPr bwMode="auto">
            <a:xfrm>
              <a:off x="5264520" y="3980249"/>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25" name="Ellips 124"/>
            <p:cNvSpPr/>
            <p:nvPr/>
          </p:nvSpPr>
          <p:spPr bwMode="auto">
            <a:xfrm>
              <a:off x="5295325" y="4152105"/>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26" name="Ellips 125"/>
            <p:cNvSpPr/>
            <p:nvPr/>
          </p:nvSpPr>
          <p:spPr bwMode="auto">
            <a:xfrm>
              <a:off x="5433133" y="4216957"/>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27" name="Ellips 126"/>
            <p:cNvSpPr/>
            <p:nvPr/>
          </p:nvSpPr>
          <p:spPr bwMode="auto">
            <a:xfrm>
              <a:off x="8080678" y="4150485"/>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28" name="Ellips 127"/>
            <p:cNvSpPr/>
            <p:nvPr/>
          </p:nvSpPr>
          <p:spPr bwMode="auto">
            <a:xfrm>
              <a:off x="7965567" y="3996463"/>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grpSp>
      <p:sp>
        <p:nvSpPr>
          <p:cNvPr id="7" name="Oval 6"/>
          <p:cNvSpPr/>
          <p:nvPr/>
        </p:nvSpPr>
        <p:spPr bwMode="auto">
          <a:xfrm>
            <a:off x="1698723" y="3760802"/>
            <a:ext cx="132941" cy="152028"/>
          </a:xfrm>
          <a:prstGeom prst="ellipse">
            <a:avLst/>
          </a:prstGeom>
          <a:solidFill>
            <a:srgbClr val="FF0000"/>
          </a:solidFill>
          <a:ln w="3175" cap="flat" cmpd="sng" algn="ctr">
            <a:solidFill>
              <a:srgbClr val="FF0000"/>
            </a:solidFill>
            <a:prstDash val="solid"/>
            <a:round/>
            <a:headEnd type="none" w="med" len="med"/>
            <a:tailEnd type="none" w="med" len="med"/>
          </a:ln>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endParaRPr lang="en-US" sz="2000" dirty="0" smtClean="0">
              <a:solidFill>
                <a:srgbClr val="4D4D4D"/>
              </a:solidFill>
            </a:endParaRPr>
          </a:p>
        </p:txBody>
      </p:sp>
      <p:sp>
        <p:nvSpPr>
          <p:cNvPr id="43" name="Oval 42"/>
          <p:cNvSpPr/>
          <p:nvPr/>
        </p:nvSpPr>
        <p:spPr bwMode="auto">
          <a:xfrm>
            <a:off x="2556482" y="3780097"/>
            <a:ext cx="132941" cy="152028"/>
          </a:xfrm>
          <a:prstGeom prst="ellipse">
            <a:avLst/>
          </a:prstGeom>
          <a:solidFill>
            <a:srgbClr val="FF0000"/>
          </a:solidFill>
          <a:ln w="3175" cap="flat" cmpd="sng" algn="ctr">
            <a:solidFill>
              <a:srgbClr val="FF0000"/>
            </a:solidFill>
            <a:prstDash val="solid"/>
            <a:round/>
            <a:headEnd type="none" w="med" len="med"/>
            <a:tailEnd type="none" w="med" len="med"/>
          </a:ln>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endParaRPr lang="en-US" sz="2000" dirty="0" smtClean="0">
              <a:solidFill>
                <a:srgbClr val="4D4D4D"/>
              </a:solidFill>
            </a:endParaRPr>
          </a:p>
        </p:txBody>
      </p:sp>
      <p:sp>
        <p:nvSpPr>
          <p:cNvPr id="44" name="Oval 43"/>
          <p:cNvSpPr/>
          <p:nvPr/>
        </p:nvSpPr>
        <p:spPr bwMode="auto">
          <a:xfrm>
            <a:off x="4782703" y="3093142"/>
            <a:ext cx="132941" cy="152028"/>
          </a:xfrm>
          <a:prstGeom prst="ellipse">
            <a:avLst/>
          </a:prstGeom>
          <a:solidFill>
            <a:srgbClr val="FF0000"/>
          </a:solidFill>
          <a:ln w="3175" cap="flat" cmpd="sng" algn="ctr">
            <a:solidFill>
              <a:srgbClr val="FF0000"/>
            </a:solidFill>
            <a:prstDash val="solid"/>
            <a:round/>
            <a:headEnd type="none" w="med" len="med"/>
            <a:tailEnd type="none" w="med" len="med"/>
          </a:ln>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endParaRPr lang="en-US" sz="2000" dirty="0" smtClean="0">
              <a:solidFill>
                <a:srgbClr val="4D4D4D"/>
              </a:solidFill>
            </a:endParaRPr>
          </a:p>
        </p:txBody>
      </p:sp>
      <p:sp>
        <p:nvSpPr>
          <p:cNvPr id="45" name="Oval 44"/>
          <p:cNvSpPr/>
          <p:nvPr/>
        </p:nvSpPr>
        <p:spPr bwMode="auto">
          <a:xfrm>
            <a:off x="4951991" y="3370299"/>
            <a:ext cx="146865" cy="152028"/>
          </a:xfrm>
          <a:prstGeom prst="ellipse">
            <a:avLst/>
          </a:prstGeom>
          <a:solidFill>
            <a:srgbClr val="FF0000"/>
          </a:solidFill>
          <a:ln w="3175" cap="flat" cmpd="sng" algn="ctr">
            <a:solidFill>
              <a:srgbClr val="FF0000"/>
            </a:solidFill>
            <a:prstDash val="solid"/>
            <a:round/>
            <a:headEnd type="none" w="med" len="med"/>
            <a:tailEnd type="none" w="med" len="med"/>
          </a:ln>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endParaRPr lang="en-US" sz="2000" dirty="0" smtClean="0">
              <a:solidFill>
                <a:srgbClr val="4D4D4D"/>
              </a:solidFill>
            </a:endParaRPr>
          </a:p>
        </p:txBody>
      </p:sp>
      <p:sp>
        <p:nvSpPr>
          <p:cNvPr id="50" name="Oval 49"/>
          <p:cNvSpPr/>
          <p:nvPr/>
        </p:nvSpPr>
        <p:spPr bwMode="auto">
          <a:xfrm>
            <a:off x="7678150" y="3294285"/>
            <a:ext cx="132941" cy="152028"/>
          </a:xfrm>
          <a:prstGeom prst="ellipse">
            <a:avLst/>
          </a:prstGeom>
          <a:solidFill>
            <a:srgbClr val="FF0000"/>
          </a:solidFill>
          <a:ln w="3175" cap="flat" cmpd="sng" algn="ctr">
            <a:solidFill>
              <a:srgbClr val="FF0000"/>
            </a:solidFill>
            <a:prstDash val="solid"/>
            <a:round/>
            <a:headEnd type="none" w="med" len="med"/>
            <a:tailEnd type="none" w="med" len="med"/>
          </a:ln>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endParaRPr lang="en-US" sz="2000" dirty="0" smtClean="0">
              <a:solidFill>
                <a:srgbClr val="4D4D4D"/>
              </a:solidFill>
            </a:endParaRPr>
          </a:p>
        </p:txBody>
      </p:sp>
      <p:sp>
        <p:nvSpPr>
          <p:cNvPr id="57" name="Oval 56"/>
          <p:cNvSpPr/>
          <p:nvPr/>
        </p:nvSpPr>
        <p:spPr bwMode="auto">
          <a:xfrm>
            <a:off x="2861664" y="3508821"/>
            <a:ext cx="132941" cy="152028"/>
          </a:xfrm>
          <a:prstGeom prst="ellipse">
            <a:avLst/>
          </a:prstGeom>
          <a:solidFill>
            <a:srgbClr val="FF0000"/>
          </a:solidFill>
          <a:ln w="3175" cap="flat" cmpd="sng" algn="ctr">
            <a:solidFill>
              <a:srgbClr val="FF0000"/>
            </a:solidFill>
            <a:prstDash val="solid"/>
            <a:round/>
            <a:headEnd type="none" w="med" len="med"/>
            <a:tailEnd type="none" w="med" len="med"/>
          </a:ln>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endParaRPr lang="en-US" sz="2000" dirty="0" smtClean="0">
              <a:solidFill>
                <a:srgbClr val="4D4D4D"/>
              </a:solidFill>
            </a:endParaRPr>
          </a:p>
        </p:txBody>
      </p:sp>
      <p:sp>
        <p:nvSpPr>
          <p:cNvPr id="58" name="Oval 57"/>
          <p:cNvSpPr/>
          <p:nvPr/>
        </p:nvSpPr>
        <p:spPr bwMode="auto">
          <a:xfrm>
            <a:off x="1064032" y="1140920"/>
            <a:ext cx="146865" cy="152028"/>
          </a:xfrm>
          <a:prstGeom prst="ellipse">
            <a:avLst/>
          </a:prstGeom>
          <a:solidFill>
            <a:srgbClr val="FF0000"/>
          </a:solidFill>
          <a:ln w="3175" cap="flat" cmpd="sng" algn="ctr">
            <a:solidFill>
              <a:srgbClr val="FF0000"/>
            </a:solidFill>
            <a:prstDash val="solid"/>
            <a:round/>
            <a:headEnd type="none" w="med" len="med"/>
            <a:tailEnd type="none" w="med" len="med"/>
          </a:ln>
          <a:effectLst/>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endParaRPr lang="en-US" sz="2000" dirty="0" smtClean="0">
              <a:solidFill>
                <a:srgbClr val="4D4D4D"/>
              </a:solidFill>
            </a:endParaRPr>
          </a:p>
        </p:txBody>
      </p:sp>
    </p:spTree>
    <p:extLst>
      <p:ext uri="{BB962C8B-B14F-4D97-AF65-F5344CB8AC3E}">
        <p14:creationId xmlns:p14="http://schemas.microsoft.com/office/powerpoint/2010/main" val="389897407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0"/>
          <p:cNvGrpSpPr/>
          <p:nvPr/>
        </p:nvGrpSpPr>
        <p:grpSpPr>
          <a:xfrm>
            <a:off x="2555847" y="3810000"/>
            <a:ext cx="9500975" cy="3234299"/>
            <a:chOff x="1118178" y="3166320"/>
            <a:chExt cx="9245411" cy="2725495"/>
          </a:xfrm>
        </p:grpSpPr>
        <p:pic>
          <p:nvPicPr>
            <p:cNvPr id="26" name="Bildobjekt 2"/>
            <p:cNvPicPr>
              <a:picLocks noChangeAspect="1"/>
            </p:cNvPicPr>
            <p:nvPr/>
          </p:nvPicPr>
          <p:blipFill rotWithShape="1">
            <a:blip r:embed="rId3" cstate="screen">
              <a:extLst>
                <a:ext uri="{28A0092B-C50C-407E-A947-70E740481C1C}">
                  <a14:useLocalDpi xmlns:a14="http://schemas.microsoft.com/office/drawing/2010/main"/>
                </a:ext>
              </a:extLst>
            </a:blip>
            <a:srcRect l="-1" r="-382"/>
            <a:stretch/>
          </p:blipFill>
          <p:spPr>
            <a:xfrm>
              <a:off x="1118178" y="3166320"/>
              <a:ext cx="9245411" cy="2725495"/>
            </a:xfrm>
            <a:prstGeom prst="rect">
              <a:avLst/>
            </a:prstGeom>
          </p:spPr>
        </p:pic>
        <p:sp>
          <p:nvSpPr>
            <p:cNvPr id="15" name="Ellips 116"/>
            <p:cNvSpPr/>
            <p:nvPr/>
          </p:nvSpPr>
          <p:spPr bwMode="auto">
            <a:xfrm>
              <a:off x="2262714" y="4546028"/>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endParaRPr lang="en-US" sz="2000" dirty="0" smtClean="0">
                <a:solidFill>
                  <a:srgbClr val="4D4D4D"/>
                </a:solidFill>
              </a:endParaRPr>
            </a:p>
          </p:txBody>
        </p:sp>
        <p:sp>
          <p:nvSpPr>
            <p:cNvPr id="16" name="Ellips 118"/>
            <p:cNvSpPr/>
            <p:nvPr/>
          </p:nvSpPr>
          <p:spPr bwMode="auto">
            <a:xfrm>
              <a:off x="3097479" y="4562287"/>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7" name="Ellips 119"/>
            <p:cNvSpPr/>
            <p:nvPr/>
          </p:nvSpPr>
          <p:spPr bwMode="auto">
            <a:xfrm>
              <a:off x="3390327" y="4333687"/>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8" name="Ellips 120"/>
            <p:cNvSpPr/>
            <p:nvPr/>
          </p:nvSpPr>
          <p:spPr bwMode="auto">
            <a:xfrm>
              <a:off x="4924054" y="4140755"/>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19" name="Ellips 121"/>
            <p:cNvSpPr/>
            <p:nvPr/>
          </p:nvSpPr>
          <p:spPr bwMode="auto">
            <a:xfrm>
              <a:off x="5105637" y="4132649"/>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20" name="Ellips 122"/>
            <p:cNvSpPr/>
            <p:nvPr/>
          </p:nvSpPr>
          <p:spPr bwMode="auto">
            <a:xfrm>
              <a:off x="5418542" y="3905670"/>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21" name="Ellips 123"/>
            <p:cNvSpPr/>
            <p:nvPr/>
          </p:nvSpPr>
          <p:spPr bwMode="auto">
            <a:xfrm>
              <a:off x="5264520" y="3980249"/>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22" name="Ellips 124"/>
            <p:cNvSpPr/>
            <p:nvPr/>
          </p:nvSpPr>
          <p:spPr bwMode="auto">
            <a:xfrm>
              <a:off x="5295325" y="4152105"/>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23" name="Ellips 125"/>
            <p:cNvSpPr/>
            <p:nvPr/>
          </p:nvSpPr>
          <p:spPr bwMode="auto">
            <a:xfrm>
              <a:off x="5433133" y="4216957"/>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24" name="Ellips 126"/>
            <p:cNvSpPr/>
            <p:nvPr/>
          </p:nvSpPr>
          <p:spPr bwMode="auto">
            <a:xfrm>
              <a:off x="8080678" y="4150485"/>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sp>
          <p:nvSpPr>
            <p:cNvPr id="25" name="Ellips 127"/>
            <p:cNvSpPr/>
            <p:nvPr/>
          </p:nvSpPr>
          <p:spPr bwMode="auto">
            <a:xfrm>
              <a:off x="7965567" y="3996463"/>
              <a:ext cx="128112" cy="128112"/>
            </a:xfrm>
            <a:prstGeom prst="ellipse">
              <a:avLst/>
            </a:prstGeom>
            <a:solidFill>
              <a:schemeClr val="accent1"/>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0"/>
            </a:sp3d>
            <a:extLst/>
          </p:spPr>
          <p:txBody>
            <a:bodyPr vert="horz" wrap="square" lIns="36000" tIns="36000" rIns="36000" bIns="36000" numCol="1" rtlCol="0" anchor="ctr" anchorCtr="0" compatLnSpc="1">
              <a:prstTxWarp prst="textNoShape">
                <a:avLst/>
              </a:prstTxWarp>
            </a:bodyPr>
            <a:lstStyle/>
            <a:p>
              <a:pPr algn="ctr">
                <a:lnSpc>
                  <a:spcPct val="95000"/>
                </a:lnSpc>
                <a:spcBef>
                  <a:spcPts val="1200"/>
                </a:spcBef>
                <a:buClr>
                  <a:srgbClr val="004990"/>
                </a:buClr>
                <a:buSzPct val="110000"/>
              </a:pPr>
              <a:r>
                <a:rPr lang="en-US" sz="2000" dirty="0" smtClean="0">
                  <a:solidFill>
                    <a:srgbClr val="4D4D4D"/>
                  </a:solidFill>
                </a:rPr>
                <a:t> </a:t>
              </a:r>
            </a:p>
          </p:txBody>
        </p:sp>
      </p:grpSp>
      <p:sp>
        <p:nvSpPr>
          <p:cNvPr id="4" name="Title 3"/>
          <p:cNvSpPr>
            <a:spLocks noGrp="1"/>
          </p:cNvSpPr>
          <p:nvPr>
            <p:ph type="title"/>
          </p:nvPr>
        </p:nvSpPr>
        <p:spPr/>
        <p:txBody>
          <a:bodyPr/>
          <a:lstStyle/>
          <a:p>
            <a:r>
              <a:rPr lang="en-US" dirty="0" smtClean="0"/>
              <a:t>The Challenge</a:t>
            </a:r>
            <a:endParaRPr lang="en-US" dirty="0"/>
          </a:p>
        </p:txBody>
      </p:sp>
      <p:sp>
        <p:nvSpPr>
          <p:cNvPr id="5" name="Content Placeholder 4"/>
          <p:cNvSpPr>
            <a:spLocks noGrp="1"/>
          </p:cNvSpPr>
          <p:nvPr>
            <p:ph idx="1"/>
          </p:nvPr>
        </p:nvSpPr>
        <p:spPr/>
        <p:txBody>
          <a:bodyPr/>
          <a:lstStyle/>
          <a:p>
            <a:r>
              <a:rPr lang="en-US" dirty="0" smtClean="0"/>
              <a:t>Enhance patient and customer value by providing solutions that improve, prolong and save lives BETTER  &amp; FASTER .</a:t>
            </a:r>
          </a:p>
          <a:p>
            <a:r>
              <a:rPr lang="en-US" dirty="0" smtClean="0"/>
              <a:t>Make Product Creation teams across Elekta SW work together to deliver product solutions, share integrated and harmonized processes, practices, and tools, and align themselves with global priorities and with each other.</a:t>
            </a:r>
          </a:p>
        </p:txBody>
      </p:sp>
      <p:sp>
        <p:nvSpPr>
          <p:cNvPr id="2" name="Slide Number Placeholder 1"/>
          <p:cNvSpPr>
            <a:spLocks noGrp="1"/>
          </p:cNvSpPr>
          <p:nvPr>
            <p:ph type="sldNum" sz="quarter" idx="12"/>
          </p:nvPr>
        </p:nvSpPr>
        <p:spPr/>
        <p:txBody>
          <a:bodyPr/>
          <a:lstStyle/>
          <a:p>
            <a:fld id="{92E846A6-F7B6-4197-891C-D48D34F2C185}" type="slidenum">
              <a:rPr lang="en-US" noProof="0" smtClean="0"/>
              <a:pPr/>
              <a:t>8</a:t>
            </a:fld>
            <a:endParaRPr lang="en-US" noProof="0" dirty="0"/>
          </a:p>
        </p:txBody>
      </p:sp>
    </p:spTree>
    <p:extLst>
      <p:ext uri="{BB962C8B-B14F-4D97-AF65-F5344CB8AC3E}">
        <p14:creationId xmlns:p14="http://schemas.microsoft.com/office/powerpoint/2010/main" val="149056077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Scaling Agile</a:t>
            </a:r>
            <a:endParaRPr lang="en-US" dirty="0"/>
          </a:p>
        </p:txBody>
      </p:sp>
      <p:sp>
        <p:nvSpPr>
          <p:cNvPr id="4" name="Platshållare för bildnummer 3"/>
          <p:cNvSpPr>
            <a:spLocks noGrp="1"/>
          </p:cNvSpPr>
          <p:nvPr>
            <p:ph type="sldNum" sz="quarter" idx="12"/>
          </p:nvPr>
        </p:nvSpPr>
        <p:spPr/>
        <p:txBody>
          <a:bodyPr/>
          <a:lstStyle/>
          <a:p>
            <a:fld id="{92E846A6-F7B6-4197-891C-D48D34F2C185}" type="slidenum">
              <a:rPr lang="en-US" noProof="0" smtClean="0"/>
              <a:pPr/>
              <a:t>9</a:t>
            </a:fld>
            <a:endParaRPr lang="en-US" noProof="0" dirty="0"/>
          </a:p>
        </p:txBody>
      </p:sp>
    </p:spTree>
    <p:extLst>
      <p:ext uri="{BB962C8B-B14F-4D97-AF65-F5344CB8AC3E}">
        <p14:creationId xmlns:p14="http://schemas.microsoft.com/office/powerpoint/2010/main" val="159288301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7SJ03fKzvkWODE7T_Re7eQ"/>
</p:tagLst>
</file>

<file path=ppt/tags/tag11.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6r5u_V4m30y5ZYYjM55EDQ"/>
</p:tagLst>
</file>

<file path=ppt/tags/tag12.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f8r4xmEq5k26gIV6YmbjOQ"/>
</p:tagLst>
</file>

<file path=ppt/tags/tag1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5JwdLFrpD0.8fgrF4jr9qQ"/>
</p:tagLst>
</file>

<file path=ppt/tags/tag2.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6r5u_V4m30y5ZYYjM55EDQ"/>
</p:tagLst>
</file>

<file path=ppt/tags/tag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5JwdLFrpD0.8fgrF4jr9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Y_s.CocVUyZQ5CMqiEzR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HIAOQJWHkmYJuvzn9NjR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Y_s.CocVUyZQ5CMqiEz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Y_s.CocVUyZQ5CMqiEzRg"/>
</p:tagLst>
</file>

<file path=ppt/tags/tag8.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dhfjN68W2Ea3Jgf1ve7bgw"/>
</p:tagLst>
</file>

<file path=ppt/tags/tag9.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A0BwaNzb4U.FVn1Law97uA"/>
</p:tagLst>
</file>

<file path=ppt/theme/theme1.xml><?xml version="1.0" encoding="utf-8"?>
<a:theme xmlns:a="http://schemas.openxmlformats.org/drawingml/2006/main" name="1_Elekta Corporate Template">
  <a:themeElements>
    <a:clrScheme name="Elekta Template">
      <a:dk1>
        <a:srgbClr val="3F3F3F"/>
      </a:dk1>
      <a:lt1>
        <a:sysClr val="window" lastClr="FFFFFF"/>
      </a:lt1>
      <a:dk2>
        <a:srgbClr val="6D6E71"/>
      </a:dk2>
      <a:lt2>
        <a:srgbClr val="BABABA"/>
      </a:lt2>
      <a:accent1>
        <a:srgbClr val="00A3E2"/>
      </a:accent1>
      <a:accent2>
        <a:srgbClr val="044D8F"/>
      </a:accent2>
      <a:accent3>
        <a:srgbClr val="E07E14"/>
      </a:accent3>
      <a:accent4>
        <a:srgbClr val="C3DF1B"/>
      </a:accent4>
      <a:accent5>
        <a:srgbClr val="55CFFF"/>
      </a:accent5>
      <a:accent6>
        <a:srgbClr val="D2D2D4"/>
      </a:accent6>
      <a:hlink>
        <a:srgbClr val="00A3E2"/>
      </a:hlink>
      <a:folHlink>
        <a:srgbClr val="E06214"/>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3175" cap="flat" cmpd="sng" algn="ctr">
          <a:solidFill>
            <a:schemeClr val="accent1"/>
          </a:solidFill>
          <a:prstDash val="solid"/>
          <a:round/>
          <a:headEnd type="none" w="med" len="med"/>
          <a:tailEnd type="none" w="med" len="med"/>
        </a:ln>
        <a:effectLst/>
        <a:extLst/>
      </a:spPr>
      <a:bodyPr vert="horz" wrap="square" lIns="36000" tIns="36000" rIns="36000" bIns="36000" numCol="1" rtlCol="0" anchor="ctr" anchorCtr="0" compatLnSpc="1">
        <a:prstTxWarp prst="textNoShape">
          <a:avLst/>
        </a:prstTxWarp>
      </a:bodyPr>
      <a:lstStyle>
        <a:defPPr algn="ctr">
          <a:lnSpc>
            <a:spcPct val="95000"/>
          </a:lnSpc>
          <a:spcBef>
            <a:spcPts val="1200"/>
          </a:spcBef>
          <a:buClr>
            <a:srgbClr val="004990"/>
          </a:buClr>
          <a:buSzPct val="110000"/>
          <a:defRPr sz="2000" dirty="0" smtClean="0">
            <a:solidFill>
              <a:srgbClr val="4D4D4D"/>
            </a:solidFill>
          </a:defRPr>
        </a:defPPr>
      </a:lstStyle>
    </a:spDef>
    <a:txDef>
      <a:spPr>
        <a:noFill/>
      </a:spPr>
      <a:bodyPr wrap="square" rtlCol="0">
        <a:spAutoFit/>
      </a:bodyPr>
      <a:lstStyle>
        <a:defPPr>
          <a:defRPr dirty="0" err="1" smtClean="0"/>
        </a:defPPr>
      </a:lstStyle>
    </a:txDef>
  </a:objectDefaults>
  <a:extraClrSchemeLst/>
  <a:extLst>
    <a:ext uri="{05A4C25C-085E-4340-85A3-A5531E510DB2}">
      <thm15:themeFamily xmlns="" xmlns:thm15="http://schemas.microsoft.com/office/thememl/2012/main" name="Elekta_Template_Wide_June2014" id="{4C92F9A0-386E-4B50-9BC7-17DC8806D3BF}" vid="{18491CE8-2B24-4C3D-95EC-01E0A7E6C0B6}"/>
    </a:ext>
  </a:extLst>
</a:theme>
</file>

<file path=ppt/theme/theme2.xml><?xml version="1.0" encoding="utf-8"?>
<a:theme xmlns:a="http://schemas.openxmlformats.org/drawingml/2006/main" name="Office-tema">
  <a:themeElements>
    <a:clrScheme name="Elekta">
      <a:dk1>
        <a:srgbClr val="3F3F3F"/>
      </a:dk1>
      <a:lt1>
        <a:sysClr val="window" lastClr="FFFFFF"/>
      </a:lt1>
      <a:dk2>
        <a:srgbClr val="6D6E71"/>
      </a:dk2>
      <a:lt2>
        <a:srgbClr val="BABABA"/>
      </a:lt2>
      <a:accent1>
        <a:srgbClr val="00A3E2"/>
      </a:accent1>
      <a:accent2>
        <a:srgbClr val="044D8F"/>
      </a:accent2>
      <a:accent3>
        <a:srgbClr val="E07E14"/>
      </a:accent3>
      <a:accent4>
        <a:srgbClr val="C3DF1B"/>
      </a:accent4>
      <a:accent5>
        <a:srgbClr val="55CFFF"/>
      </a:accent5>
      <a:accent6>
        <a:srgbClr val="D2D2D4"/>
      </a:accent6>
      <a:hlink>
        <a:srgbClr val="00A3E2"/>
      </a:hlink>
      <a:folHlink>
        <a:srgbClr val="E07E1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Elekta">
      <a:dk1>
        <a:srgbClr val="3F3F3F"/>
      </a:dk1>
      <a:lt1>
        <a:sysClr val="window" lastClr="FFFFFF"/>
      </a:lt1>
      <a:dk2>
        <a:srgbClr val="6D6E71"/>
      </a:dk2>
      <a:lt2>
        <a:srgbClr val="BABABA"/>
      </a:lt2>
      <a:accent1>
        <a:srgbClr val="00A3E2"/>
      </a:accent1>
      <a:accent2>
        <a:srgbClr val="044D8F"/>
      </a:accent2>
      <a:accent3>
        <a:srgbClr val="E07E14"/>
      </a:accent3>
      <a:accent4>
        <a:srgbClr val="C3DF1B"/>
      </a:accent4>
      <a:accent5>
        <a:srgbClr val="55CFFF"/>
      </a:accent5>
      <a:accent6>
        <a:srgbClr val="D2D2D4"/>
      </a:accent6>
      <a:hlink>
        <a:srgbClr val="00A3E2"/>
      </a:hlink>
      <a:folHlink>
        <a:srgbClr val="E07E1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6E59B99E702746A9FAA29076416E7A" ma:contentTypeVersion="0" ma:contentTypeDescription="Create a new document." ma:contentTypeScope="" ma:versionID="faf056bbb64ac1c722ed5add6af1774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B51F6C-57D2-4F72-A483-493380FB4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C25728A-8044-4C6F-AB4D-5045223CE65C}">
  <ds:schemaRefs>
    <ds:schemaRef ds:uri="http://schemas.microsoft.com/sharepoint/v3/contenttype/forms"/>
  </ds:schemaRefs>
</ds:datastoreItem>
</file>

<file path=customXml/itemProps3.xml><?xml version="1.0" encoding="utf-8"?>
<ds:datastoreItem xmlns:ds="http://schemas.openxmlformats.org/officeDocument/2006/customXml" ds:itemID="{D2ABF03F-4876-4307-A6E7-C74CCFB7655E}">
  <ds:schemaRef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Elekta_Template_Wide</Template>
  <TotalTime>11934</TotalTime>
  <Words>4597</Words>
  <Application>Microsoft Macintosh PowerPoint</Application>
  <PresentationFormat>Custom</PresentationFormat>
  <Paragraphs>491</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1_Elekta Corporate Template</vt:lpstr>
      <vt:lpstr>think-cell Slide</vt:lpstr>
      <vt:lpstr>The trains have left the Central Station</vt:lpstr>
      <vt:lpstr>Elekta at a glance</vt:lpstr>
      <vt:lpstr>Agenda</vt:lpstr>
      <vt:lpstr>A world health problem</vt:lpstr>
      <vt:lpstr>PowerPoint Presentation</vt:lpstr>
      <vt:lpstr>Our product portfolio</vt:lpstr>
      <vt:lpstr>Elekta R&amp;D locations     Software development in ART</vt:lpstr>
      <vt:lpstr>The Challenge</vt:lpstr>
      <vt:lpstr>Scaling Agile</vt:lpstr>
      <vt:lpstr>Historical overview of our Agile Transformation</vt:lpstr>
      <vt:lpstr>Scale Agile Framework for SW in Elekta</vt:lpstr>
      <vt:lpstr>What we have changed through the introduction of SAFe</vt:lpstr>
      <vt:lpstr>What we have NOT changed yet through the introduction of SAFe</vt:lpstr>
      <vt:lpstr>Elekta BASS has 4 Release Trains (Jan 2015)</vt:lpstr>
      <vt:lpstr>PowerPoint Presentation</vt:lpstr>
      <vt:lpstr>Portfolio Level</vt:lpstr>
      <vt:lpstr>Agile Portfolio Estimation &amp; Planning </vt:lpstr>
      <vt:lpstr>Accuracy in Estimation</vt:lpstr>
      <vt:lpstr>Accuracy in Estimation</vt:lpstr>
      <vt:lpstr>Program Level</vt:lpstr>
      <vt:lpstr>Program level @Elekta</vt:lpstr>
      <vt:lpstr>Program level @Elekta</vt:lpstr>
      <vt:lpstr>Program level @Elekta</vt:lpstr>
      <vt:lpstr>Program level @Elekta</vt:lpstr>
      <vt:lpstr>Program level @Elekta</vt:lpstr>
      <vt:lpstr>Program level @Elekta</vt:lpstr>
      <vt:lpstr>Program level @Elekta</vt:lpstr>
      <vt:lpstr>Program level @Elekta</vt:lpstr>
      <vt:lpstr>Program level @Elekta</vt:lpstr>
      <vt:lpstr>Program level @Elekta</vt:lpstr>
      <vt:lpstr>Program level @Elekta</vt:lpstr>
      <vt:lpstr>Program level @Elekta</vt:lpstr>
      <vt:lpstr>Team Level</vt:lpstr>
      <vt:lpstr>When do we have a functioning team?</vt:lpstr>
      <vt:lpstr>Conclusions</vt:lpstr>
      <vt:lpstr>What we have gained through the introduction of SAFe</vt:lpstr>
      <vt:lpstr>Lessons Learned from our Agile Journey</vt:lpstr>
      <vt:lpstr>Our largest current 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Phil</dc:creator>
  <cp:lastModifiedBy>Regina Cleveland</cp:lastModifiedBy>
  <cp:revision>252</cp:revision>
  <cp:lastPrinted>2015-05-22T15:04:42Z</cp:lastPrinted>
  <dcterms:created xsi:type="dcterms:W3CDTF">2014-07-17T06:42:15Z</dcterms:created>
  <dcterms:modified xsi:type="dcterms:W3CDTF">2015-09-03T00:42:21Z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0x010100DE6E59B99E702746A9FAA29076416E7A</vt:lpwstr>
  </property>
</Properties>
</file>